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81" r:id="rId6"/>
    <p:sldId id="262" r:id="rId7"/>
    <p:sldId id="304" r:id="rId8"/>
    <p:sldId id="303" r:id="rId9"/>
    <p:sldId id="277" r:id="rId10"/>
    <p:sldId id="269" r:id="rId11"/>
    <p:sldId id="261" r:id="rId12"/>
    <p:sldId id="264" r:id="rId13"/>
    <p:sldId id="266" r:id="rId14"/>
    <p:sldId id="267" r:id="rId15"/>
    <p:sldId id="308" r:id="rId16"/>
    <p:sldId id="309" r:id="rId17"/>
    <p:sldId id="307" r:id="rId18"/>
    <p:sldId id="263" r:id="rId19"/>
    <p:sldId id="310" r:id="rId20"/>
    <p:sldId id="311" r:id="rId21"/>
    <p:sldId id="312" r:id="rId22"/>
    <p:sldId id="305" r:id="rId23"/>
    <p:sldId id="313" r:id="rId24"/>
    <p:sldId id="314" r:id="rId25"/>
    <p:sldId id="268" r:id="rId26"/>
    <p:sldId id="271" r:id="rId27"/>
    <p:sldId id="306" r:id="rId28"/>
    <p:sldId id="273" r:id="rId29"/>
    <p:sldId id="31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200050500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24767D-4779-48BD-878F-7D3762C7BE5C}">
          <p14:sldIdLst>
            <p14:sldId id="256"/>
            <p14:sldId id="257"/>
            <p14:sldId id="258"/>
            <p14:sldId id="260"/>
            <p14:sldId id="281"/>
            <p14:sldId id="262"/>
            <p14:sldId id="304"/>
            <p14:sldId id="303"/>
            <p14:sldId id="277"/>
            <p14:sldId id="269"/>
            <p14:sldId id="261"/>
            <p14:sldId id="264"/>
            <p14:sldId id="266"/>
            <p14:sldId id="267"/>
            <p14:sldId id="308"/>
            <p14:sldId id="309"/>
            <p14:sldId id="307"/>
            <p14:sldId id="263"/>
            <p14:sldId id="310"/>
            <p14:sldId id="311"/>
            <p14:sldId id="312"/>
            <p14:sldId id="305"/>
            <p14:sldId id="313"/>
            <p14:sldId id="314"/>
            <p14:sldId id="268"/>
            <p14:sldId id="271"/>
            <p14:sldId id="306"/>
            <p14:sldId id="27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6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D342FF-87E2-4FE5-84C4-15AD0BD68D54}">
  <a:tblStyle styleId="{54D342FF-87E2-4FE5-84C4-15AD0BD68D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826" y="53"/>
      </p:cViewPr>
      <p:guideLst>
        <p:guide orient="horz" pos="1620"/>
        <p:guide pos="36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ef5107f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ef5107f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d85d6175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d85d6175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dae0379c4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dae0379c4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da21eace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da21eace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599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d85d6175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d85d6175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93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d85d6175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d85d6175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8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d827fff6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d827fff6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d85d6175e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d85d6175e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711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d85d6175e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d85d6175e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4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d85d6175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d85d6175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221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dae0379c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dae0379c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92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9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7da21eace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7da21eace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dae0379c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dae0379c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dae0379c4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dae0379c4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84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dae0379c4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dae0379c4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dae0379c4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dae0379c4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35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d827fff65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d827fff65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d827fff65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d827fff65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2bd1a3a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2bd1a3a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d85d6175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d85d6175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da21eace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da21eace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d85d6175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d85d6175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19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dae0379c4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dae0379c4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4975" y="289175"/>
            <a:ext cx="948675" cy="958125"/>
            <a:chOff x="-1042825" y="1873925"/>
            <a:chExt cx="948675" cy="958125"/>
          </a:xfrm>
        </p:grpSpPr>
        <p:sp>
          <p:nvSpPr>
            <p:cNvPr id="10" name="Google Shape;10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27" name="Google Shape;27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104" y="1055750"/>
            <a:ext cx="412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100" y="3145300"/>
            <a:ext cx="412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6"/>
          <p:cNvGrpSpPr/>
          <p:nvPr/>
        </p:nvGrpSpPr>
        <p:grpSpPr>
          <a:xfrm>
            <a:off x="287286" y="3438065"/>
            <a:ext cx="847926" cy="856372"/>
            <a:chOff x="-1042825" y="1873925"/>
            <a:chExt cx="948675" cy="958125"/>
          </a:xfrm>
        </p:grpSpPr>
        <p:sp>
          <p:nvSpPr>
            <p:cNvPr id="324" name="Google Shape;324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16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6"/>
          <p:cNvSpPr txBox="1">
            <a:spLocks noGrp="1"/>
          </p:cNvSpPr>
          <p:nvPr>
            <p:ph type="title" idx="2" hasCustomPrompt="1"/>
          </p:nvPr>
        </p:nvSpPr>
        <p:spPr>
          <a:xfrm>
            <a:off x="729052" y="15114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6"/>
          <p:cNvSpPr txBox="1">
            <a:spLocks noGrp="1"/>
          </p:cNvSpPr>
          <p:nvPr>
            <p:ph type="subTitle" idx="1"/>
          </p:nvPr>
        </p:nvSpPr>
        <p:spPr>
          <a:xfrm>
            <a:off x="1039725" y="18075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subTitle" idx="3"/>
          </p:nvPr>
        </p:nvSpPr>
        <p:spPr>
          <a:xfrm>
            <a:off x="1039725" y="21549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subTitle" idx="4"/>
          </p:nvPr>
        </p:nvSpPr>
        <p:spPr>
          <a:xfrm>
            <a:off x="3652150" y="18075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6" name="Google Shape;346;p16"/>
          <p:cNvSpPr txBox="1">
            <a:spLocks noGrp="1"/>
          </p:cNvSpPr>
          <p:nvPr>
            <p:ph type="subTitle" idx="5"/>
          </p:nvPr>
        </p:nvSpPr>
        <p:spPr>
          <a:xfrm>
            <a:off x="3652150" y="21549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6"/>
          <p:cNvSpPr txBox="1">
            <a:spLocks noGrp="1"/>
          </p:cNvSpPr>
          <p:nvPr>
            <p:ph type="title" idx="6" hasCustomPrompt="1"/>
          </p:nvPr>
        </p:nvSpPr>
        <p:spPr>
          <a:xfrm>
            <a:off x="3341727" y="15114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subTitle" idx="7"/>
          </p:nvPr>
        </p:nvSpPr>
        <p:spPr>
          <a:xfrm>
            <a:off x="6260975" y="18075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ubTitle" idx="8"/>
          </p:nvPr>
        </p:nvSpPr>
        <p:spPr>
          <a:xfrm>
            <a:off x="6260975" y="21549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title" idx="9" hasCustomPrompt="1"/>
          </p:nvPr>
        </p:nvSpPr>
        <p:spPr>
          <a:xfrm>
            <a:off x="5950552" y="15114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6"/>
          <p:cNvSpPr txBox="1">
            <a:spLocks noGrp="1"/>
          </p:cNvSpPr>
          <p:nvPr>
            <p:ph type="subTitle" idx="13"/>
          </p:nvPr>
        </p:nvSpPr>
        <p:spPr>
          <a:xfrm>
            <a:off x="1039725" y="37701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subTitle" idx="14"/>
          </p:nvPr>
        </p:nvSpPr>
        <p:spPr>
          <a:xfrm>
            <a:off x="1039725" y="34227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title" idx="15" hasCustomPrompt="1"/>
          </p:nvPr>
        </p:nvSpPr>
        <p:spPr>
          <a:xfrm>
            <a:off x="729052" y="31266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16"/>
          <p:cNvSpPr txBox="1">
            <a:spLocks noGrp="1"/>
          </p:cNvSpPr>
          <p:nvPr>
            <p:ph type="subTitle" idx="16"/>
          </p:nvPr>
        </p:nvSpPr>
        <p:spPr>
          <a:xfrm>
            <a:off x="3652150" y="34227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5" name="Google Shape;355;p16"/>
          <p:cNvSpPr txBox="1">
            <a:spLocks noGrp="1"/>
          </p:cNvSpPr>
          <p:nvPr>
            <p:ph type="subTitle" idx="17"/>
          </p:nvPr>
        </p:nvSpPr>
        <p:spPr>
          <a:xfrm>
            <a:off x="3652150" y="37701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6"/>
          <p:cNvSpPr txBox="1">
            <a:spLocks noGrp="1"/>
          </p:cNvSpPr>
          <p:nvPr>
            <p:ph type="title" idx="18" hasCustomPrompt="1"/>
          </p:nvPr>
        </p:nvSpPr>
        <p:spPr>
          <a:xfrm>
            <a:off x="3341727" y="31266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9"/>
          </p:nvPr>
        </p:nvSpPr>
        <p:spPr>
          <a:xfrm>
            <a:off x="6260975" y="34227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subTitle" idx="20"/>
          </p:nvPr>
        </p:nvSpPr>
        <p:spPr>
          <a:xfrm>
            <a:off x="6260975" y="37701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title" idx="21" hasCustomPrompt="1"/>
          </p:nvPr>
        </p:nvSpPr>
        <p:spPr>
          <a:xfrm>
            <a:off x="5950552" y="31266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16"/>
          <p:cNvSpPr/>
          <p:nvPr/>
        </p:nvSpPr>
        <p:spPr>
          <a:xfrm>
            <a:off x="7954675" y="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7954675" y="11892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6765475" y="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/>
          <p:nvPr/>
        </p:nvSpPr>
        <p:spPr>
          <a:xfrm>
            <a:off x="-7850" y="2435025"/>
            <a:ext cx="9144000" cy="2708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17"/>
          <p:cNvGrpSpPr/>
          <p:nvPr/>
        </p:nvGrpSpPr>
        <p:grpSpPr>
          <a:xfrm>
            <a:off x="7409395" y="354719"/>
            <a:ext cx="1326248" cy="1339459"/>
            <a:chOff x="-1042825" y="1873925"/>
            <a:chExt cx="948675" cy="958125"/>
          </a:xfrm>
        </p:grpSpPr>
        <p:sp>
          <p:nvSpPr>
            <p:cNvPr id="366" name="Google Shape;366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7"/>
          <p:cNvSpPr txBox="1">
            <a:spLocks noGrp="1"/>
          </p:cNvSpPr>
          <p:nvPr>
            <p:ph type="subTitle" idx="1"/>
          </p:nvPr>
        </p:nvSpPr>
        <p:spPr>
          <a:xfrm>
            <a:off x="717200" y="29720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subTitle" idx="2"/>
          </p:nvPr>
        </p:nvSpPr>
        <p:spPr>
          <a:xfrm>
            <a:off x="3371500" y="29720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subTitle" idx="3"/>
          </p:nvPr>
        </p:nvSpPr>
        <p:spPr>
          <a:xfrm>
            <a:off x="6025800" y="29720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subTitle" idx="1"/>
          </p:nvPr>
        </p:nvSpPr>
        <p:spPr>
          <a:xfrm>
            <a:off x="717200" y="1703075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8"/>
          <p:cNvSpPr txBox="1">
            <a:spLocks noGrp="1"/>
          </p:cNvSpPr>
          <p:nvPr>
            <p:ph type="subTitle" idx="2"/>
          </p:nvPr>
        </p:nvSpPr>
        <p:spPr>
          <a:xfrm>
            <a:off x="3433600" y="1703075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18"/>
          <p:cNvSpPr txBox="1">
            <a:spLocks noGrp="1"/>
          </p:cNvSpPr>
          <p:nvPr>
            <p:ph type="subTitle" idx="3"/>
          </p:nvPr>
        </p:nvSpPr>
        <p:spPr>
          <a:xfrm>
            <a:off x="6150001" y="1703075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18"/>
          <p:cNvSpPr/>
          <p:nvPr/>
        </p:nvSpPr>
        <p:spPr>
          <a:xfrm>
            <a:off x="8521575" y="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8"/>
          <p:cNvSpPr/>
          <p:nvPr/>
        </p:nvSpPr>
        <p:spPr>
          <a:xfrm>
            <a:off x="8521575" y="6223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8"/>
          <p:cNvSpPr/>
          <p:nvPr/>
        </p:nvSpPr>
        <p:spPr>
          <a:xfrm>
            <a:off x="7899275" y="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8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397" name="Google Shape;397;p1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9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415" name="Google Shape;415;p1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19"/>
          <p:cNvSpPr/>
          <p:nvPr/>
        </p:nvSpPr>
        <p:spPr>
          <a:xfrm>
            <a:off x="0" y="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9"/>
          <p:cNvSpPr/>
          <p:nvPr/>
        </p:nvSpPr>
        <p:spPr>
          <a:xfrm>
            <a:off x="686350" y="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>
            <a:off x="0" y="6863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>
            <a:off x="1372750" y="6863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9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subTitle" idx="1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2"/>
          </p:nvPr>
        </p:nvSpPr>
        <p:spPr>
          <a:xfrm>
            <a:off x="5878925" y="1025288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3"/>
          </p:nvPr>
        </p:nvSpPr>
        <p:spPr>
          <a:xfrm>
            <a:off x="5878925" y="1594188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subTitle" idx="4"/>
          </p:nvPr>
        </p:nvSpPr>
        <p:spPr>
          <a:xfrm>
            <a:off x="5878925" y="2278879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5"/>
          </p:nvPr>
        </p:nvSpPr>
        <p:spPr>
          <a:xfrm>
            <a:off x="5878925" y="2966871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6"/>
          </p:nvPr>
        </p:nvSpPr>
        <p:spPr>
          <a:xfrm>
            <a:off x="5878925" y="3654863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7" hasCustomPrompt="1"/>
          </p:nvPr>
        </p:nvSpPr>
        <p:spPr>
          <a:xfrm>
            <a:off x="5171575" y="159088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19"/>
          <p:cNvSpPr txBox="1">
            <a:spLocks noGrp="1"/>
          </p:cNvSpPr>
          <p:nvPr>
            <p:ph type="title" idx="8" hasCustomPrompt="1"/>
          </p:nvPr>
        </p:nvSpPr>
        <p:spPr>
          <a:xfrm>
            <a:off x="5171575" y="227887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9"/>
          <p:cNvSpPr txBox="1">
            <a:spLocks noGrp="1"/>
          </p:cNvSpPr>
          <p:nvPr>
            <p:ph type="title" idx="9" hasCustomPrompt="1"/>
          </p:nvPr>
        </p:nvSpPr>
        <p:spPr>
          <a:xfrm>
            <a:off x="5171575" y="296687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19"/>
          <p:cNvSpPr txBox="1">
            <a:spLocks noGrp="1"/>
          </p:cNvSpPr>
          <p:nvPr>
            <p:ph type="title" idx="13" hasCustomPrompt="1"/>
          </p:nvPr>
        </p:nvSpPr>
        <p:spPr>
          <a:xfrm>
            <a:off x="5171575" y="365486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0"/>
          <p:cNvGrpSpPr/>
          <p:nvPr/>
        </p:nvGrpSpPr>
        <p:grpSpPr>
          <a:xfrm>
            <a:off x="3545666" y="3749801"/>
            <a:ext cx="1098661" cy="1109605"/>
            <a:chOff x="-1042825" y="1873925"/>
            <a:chExt cx="948675" cy="958125"/>
          </a:xfrm>
        </p:grpSpPr>
        <p:sp>
          <p:nvSpPr>
            <p:cNvPr id="450" name="Google Shape;450;p2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20"/>
          <p:cNvSpPr txBox="1">
            <a:spLocks noGrp="1"/>
          </p:cNvSpPr>
          <p:nvPr>
            <p:ph type="subTitle" idx="1"/>
          </p:nvPr>
        </p:nvSpPr>
        <p:spPr>
          <a:xfrm>
            <a:off x="3666175" y="294723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subTitle" idx="2"/>
          </p:nvPr>
        </p:nvSpPr>
        <p:spPr>
          <a:xfrm>
            <a:off x="3670675" y="259983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 txBox="1">
            <a:spLocks noGrp="1"/>
          </p:cNvSpPr>
          <p:nvPr>
            <p:ph type="subTitle" idx="3"/>
          </p:nvPr>
        </p:nvSpPr>
        <p:spPr>
          <a:xfrm>
            <a:off x="3666175" y="412908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9" name="Google Shape;469;p20"/>
          <p:cNvSpPr txBox="1">
            <a:spLocks noGrp="1"/>
          </p:cNvSpPr>
          <p:nvPr>
            <p:ph type="subTitle" idx="4"/>
          </p:nvPr>
        </p:nvSpPr>
        <p:spPr>
          <a:xfrm>
            <a:off x="3670675" y="378168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0" name="Google Shape;470;p20"/>
          <p:cNvSpPr txBox="1">
            <a:spLocks noGrp="1"/>
          </p:cNvSpPr>
          <p:nvPr>
            <p:ph type="subTitle" idx="5"/>
          </p:nvPr>
        </p:nvSpPr>
        <p:spPr>
          <a:xfrm>
            <a:off x="3666175" y="1765371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1" name="Google Shape;471;p20"/>
          <p:cNvSpPr txBox="1">
            <a:spLocks noGrp="1"/>
          </p:cNvSpPr>
          <p:nvPr>
            <p:ph type="subTitle" idx="6"/>
          </p:nvPr>
        </p:nvSpPr>
        <p:spPr>
          <a:xfrm>
            <a:off x="3670675" y="1417971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472" name="Google Shape;472;p20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473" name="Google Shape;473;p20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20"/>
          <p:cNvSpPr/>
          <p:nvPr/>
        </p:nvSpPr>
        <p:spPr>
          <a:xfrm>
            <a:off x="8292800" y="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0"/>
          <p:cNvSpPr/>
          <p:nvPr/>
        </p:nvSpPr>
        <p:spPr>
          <a:xfrm>
            <a:off x="7441650" y="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3666175" y="445025"/>
            <a:ext cx="476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subTitle" idx="7"/>
          </p:nvPr>
        </p:nvSpPr>
        <p:spPr>
          <a:xfrm>
            <a:off x="6268500" y="1765371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1" name="Google Shape;481;p20"/>
          <p:cNvSpPr txBox="1">
            <a:spLocks noGrp="1"/>
          </p:cNvSpPr>
          <p:nvPr>
            <p:ph type="subTitle" idx="8"/>
          </p:nvPr>
        </p:nvSpPr>
        <p:spPr>
          <a:xfrm>
            <a:off x="6273000" y="1417971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subTitle" idx="9"/>
          </p:nvPr>
        </p:nvSpPr>
        <p:spPr>
          <a:xfrm>
            <a:off x="6268500" y="294723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3" name="Google Shape;483;p20"/>
          <p:cNvSpPr txBox="1">
            <a:spLocks noGrp="1"/>
          </p:cNvSpPr>
          <p:nvPr>
            <p:ph type="subTitle" idx="13"/>
          </p:nvPr>
        </p:nvSpPr>
        <p:spPr>
          <a:xfrm>
            <a:off x="6273000" y="259983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14"/>
          </p:nvPr>
        </p:nvSpPr>
        <p:spPr>
          <a:xfrm>
            <a:off x="6268500" y="412908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subTitle" idx="15"/>
          </p:nvPr>
        </p:nvSpPr>
        <p:spPr>
          <a:xfrm>
            <a:off x="6273000" y="378168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"/>
          <p:cNvSpPr/>
          <p:nvPr/>
        </p:nvSpPr>
        <p:spPr>
          <a:xfrm>
            <a:off x="768120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1"/>
          <p:cNvGrpSpPr/>
          <p:nvPr/>
        </p:nvGrpSpPr>
        <p:grpSpPr>
          <a:xfrm>
            <a:off x="217297" y="197659"/>
            <a:ext cx="999809" cy="1009672"/>
            <a:chOff x="-1042825" y="1873925"/>
            <a:chExt cx="948675" cy="958125"/>
          </a:xfrm>
        </p:grpSpPr>
        <p:sp>
          <p:nvSpPr>
            <p:cNvPr id="489" name="Google Shape;489;p2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21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4178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1"/>
          <p:cNvSpPr txBox="1">
            <a:spLocks noGrp="1"/>
          </p:cNvSpPr>
          <p:nvPr>
            <p:ph type="subTitle" idx="1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8" name="Google Shape;508;p21"/>
          <p:cNvSpPr txBox="1">
            <a:spLocks noGrp="1"/>
          </p:cNvSpPr>
          <p:nvPr>
            <p:ph type="subTitle" idx="2"/>
          </p:nvPr>
        </p:nvSpPr>
        <p:spPr>
          <a:xfrm>
            <a:off x="729275" y="215335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1"/>
          <p:cNvSpPr txBox="1">
            <a:spLocks noGrp="1"/>
          </p:cNvSpPr>
          <p:nvPr>
            <p:ph type="subTitle" idx="3"/>
          </p:nvPr>
        </p:nvSpPr>
        <p:spPr>
          <a:xfrm>
            <a:off x="3088575" y="215335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subTitle" idx="4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1" name="Google Shape;511;p21"/>
          <p:cNvSpPr txBox="1">
            <a:spLocks noGrp="1"/>
          </p:cNvSpPr>
          <p:nvPr>
            <p:ph type="subTitle" idx="5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subTitle" idx="6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>
            <a:off x="0" y="784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22"/>
          <p:cNvGrpSpPr/>
          <p:nvPr/>
        </p:nvGrpSpPr>
        <p:grpSpPr>
          <a:xfrm>
            <a:off x="7305394" y="537321"/>
            <a:ext cx="1125508" cy="1136719"/>
            <a:chOff x="-1042825" y="1873925"/>
            <a:chExt cx="948675" cy="958125"/>
          </a:xfrm>
        </p:grpSpPr>
        <p:sp>
          <p:nvSpPr>
            <p:cNvPr id="517" name="Google Shape;517;p2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2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60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1"/>
          </p:nvPr>
        </p:nvSpPr>
        <p:spPr>
          <a:xfrm>
            <a:off x="713100" y="18400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2"/>
          </p:nvPr>
        </p:nvSpPr>
        <p:spPr>
          <a:xfrm>
            <a:off x="713100" y="21874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2"/>
          <p:cNvSpPr txBox="1">
            <a:spLocks noGrp="1"/>
          </p:cNvSpPr>
          <p:nvPr>
            <p:ph type="subTitle" idx="3"/>
          </p:nvPr>
        </p:nvSpPr>
        <p:spPr>
          <a:xfrm>
            <a:off x="713100" y="33219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8" name="Google Shape;538;p22"/>
          <p:cNvSpPr txBox="1">
            <a:spLocks noGrp="1"/>
          </p:cNvSpPr>
          <p:nvPr>
            <p:ph type="subTitle" idx="4"/>
          </p:nvPr>
        </p:nvSpPr>
        <p:spPr>
          <a:xfrm>
            <a:off x="713100" y="36693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2"/>
          <p:cNvSpPr txBox="1">
            <a:spLocks noGrp="1"/>
          </p:cNvSpPr>
          <p:nvPr>
            <p:ph type="subTitle" idx="5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0" name="Google Shape;540;p22"/>
          <p:cNvSpPr txBox="1">
            <a:spLocks noGrp="1"/>
          </p:cNvSpPr>
          <p:nvPr>
            <p:ph type="subTitle" idx="6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subTitle" idx="7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2" name="Google Shape;542;p22"/>
          <p:cNvSpPr txBox="1">
            <a:spLocks noGrp="1"/>
          </p:cNvSpPr>
          <p:nvPr>
            <p:ph type="subTitle" idx="8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/>
          <p:nvPr/>
        </p:nvSpPr>
        <p:spPr>
          <a:xfrm>
            <a:off x="0" y="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5"/>
          <p:cNvGrpSpPr/>
          <p:nvPr/>
        </p:nvGrpSpPr>
        <p:grpSpPr>
          <a:xfrm>
            <a:off x="7409395" y="354719"/>
            <a:ext cx="1326248" cy="1339459"/>
            <a:chOff x="-1042825" y="1873925"/>
            <a:chExt cx="948675" cy="958125"/>
          </a:xfrm>
        </p:grpSpPr>
        <p:sp>
          <p:nvSpPr>
            <p:cNvPr id="97" name="Google Shape;97;p5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"/>
          <p:cNvGrpSpPr/>
          <p:nvPr/>
        </p:nvGrpSpPr>
        <p:grpSpPr>
          <a:xfrm>
            <a:off x="398818" y="386792"/>
            <a:ext cx="901810" cy="910794"/>
            <a:chOff x="-1042825" y="1873925"/>
            <a:chExt cx="948675" cy="958125"/>
          </a:xfrm>
        </p:grpSpPr>
        <p:sp>
          <p:nvSpPr>
            <p:cNvPr id="148" name="Google Shape;148;p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7"/>
          <p:cNvSpPr/>
          <p:nvPr/>
        </p:nvSpPr>
        <p:spPr>
          <a:xfrm>
            <a:off x="8696525" y="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8696525" y="4450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0"/>
          <p:cNvGrpSpPr/>
          <p:nvPr/>
        </p:nvGrpSpPr>
        <p:grpSpPr>
          <a:xfrm>
            <a:off x="0" y="0"/>
            <a:ext cx="817198" cy="817198"/>
            <a:chOff x="0" y="0"/>
            <a:chExt cx="1372750" cy="1372750"/>
          </a:xfrm>
        </p:grpSpPr>
        <p:sp>
          <p:nvSpPr>
            <p:cNvPr id="213" name="Google Shape;213;p10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717200" y="441725"/>
            <a:ext cx="2808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0"/>
          <p:cNvSpPr txBox="1">
            <a:spLocks noGrp="1"/>
          </p:cNvSpPr>
          <p:nvPr>
            <p:ph type="body" idx="1"/>
          </p:nvPr>
        </p:nvSpPr>
        <p:spPr>
          <a:xfrm>
            <a:off x="7172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2852675" y="38766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1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221" name="Google Shape;221;p1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1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 txBox="1">
            <a:spLocks noGrp="1"/>
          </p:cNvSpPr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1"/>
          <p:cNvSpPr txBox="1">
            <a:spLocks noGrp="1"/>
          </p:cNvSpPr>
          <p:nvPr>
            <p:ph type="subTitle" idx="1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"/>
          <p:cNvSpPr txBox="1">
            <a:spLocks noGrp="1"/>
          </p:cNvSpPr>
          <p:nvPr>
            <p:ph type="subTitle" idx="1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"/>
          <p:cNvSpPr txBox="1">
            <a:spLocks noGrp="1"/>
          </p:cNvSpPr>
          <p:nvPr>
            <p:ph type="title"/>
          </p:nvPr>
        </p:nvSpPr>
        <p:spPr>
          <a:xfrm>
            <a:off x="5166525" y="445025"/>
            <a:ext cx="32643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2"/>
          <p:cNvSpPr txBox="1">
            <a:spLocks noGrp="1"/>
          </p:cNvSpPr>
          <p:nvPr>
            <p:ph type="subTitle" idx="2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2"/>
          <p:cNvSpPr txBox="1">
            <a:spLocks noGrp="1"/>
          </p:cNvSpPr>
          <p:nvPr>
            <p:ph type="subTitle" idx="3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2"/>
          <p:cNvSpPr txBox="1">
            <a:spLocks noGrp="1"/>
          </p:cNvSpPr>
          <p:nvPr>
            <p:ph type="subTitle" idx="4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12"/>
          <p:cNvSpPr txBox="1">
            <a:spLocks noGrp="1"/>
          </p:cNvSpPr>
          <p:nvPr>
            <p:ph type="title" idx="5" hasCustomPrompt="1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 idx="6" hasCustomPrompt="1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>
            <a:spLocks noGrp="1"/>
          </p:cNvSpPr>
          <p:nvPr>
            <p:ph type="title" idx="7" hasCustomPrompt="1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52" name="Google Shape;252;p12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253" name="Google Shape;253;p1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475570" y="495044"/>
            <a:ext cx="1326248" cy="1339459"/>
            <a:chOff x="-1042825" y="1873925"/>
            <a:chExt cx="948675" cy="958125"/>
          </a:xfrm>
        </p:grpSpPr>
        <p:sp>
          <p:nvSpPr>
            <p:cNvPr id="271" name="Google Shape;271;p1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3"/>
          <p:cNvSpPr txBox="1">
            <a:spLocks noGrp="1"/>
          </p:cNvSpPr>
          <p:nvPr>
            <p:ph type="title"/>
          </p:nvPr>
        </p:nvSpPr>
        <p:spPr>
          <a:xfrm>
            <a:off x="1197300" y="1816800"/>
            <a:ext cx="31524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"/>
          </p:nvPr>
        </p:nvSpPr>
        <p:spPr>
          <a:xfrm>
            <a:off x="1210775" y="2484900"/>
            <a:ext cx="313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13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290" name="Google Shape;290;p13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3"/>
          <p:cNvSpPr/>
          <p:nvPr/>
        </p:nvSpPr>
        <p:spPr>
          <a:xfrm>
            <a:off x="7954675" y="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7954675" y="11892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6765475" y="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4"/>
          <p:cNvGrpSpPr/>
          <p:nvPr/>
        </p:nvGrpSpPr>
        <p:grpSpPr>
          <a:xfrm>
            <a:off x="868020" y="1471194"/>
            <a:ext cx="1326248" cy="1339459"/>
            <a:chOff x="-1042825" y="1873925"/>
            <a:chExt cx="948675" cy="958125"/>
          </a:xfrm>
        </p:grpSpPr>
        <p:sp>
          <p:nvSpPr>
            <p:cNvPr id="298" name="Google Shape;298;p1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4"/>
          <p:cNvSpPr/>
          <p:nvPr/>
        </p:nvSpPr>
        <p:spPr>
          <a:xfrm>
            <a:off x="1703800" y="128910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 hasCustomPrompt="1"/>
          </p:nvPr>
        </p:nvSpPr>
        <p:spPr>
          <a:xfrm>
            <a:off x="2114500" y="1422275"/>
            <a:ext cx="4915200" cy="14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14"/>
          <p:cNvSpPr/>
          <p:nvPr/>
        </p:nvSpPr>
        <p:spPr>
          <a:xfrm flipH="1">
            <a:off x="2" y="70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4"/>
          <p:cNvSpPr/>
          <p:nvPr/>
        </p:nvSpPr>
        <p:spPr>
          <a:xfrm flipH="1">
            <a:off x="2" y="644468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"/>
          <p:cNvSpPr/>
          <p:nvPr/>
        </p:nvSpPr>
        <p:spPr>
          <a:xfrm flipH="1">
            <a:off x="644475" y="70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4"/>
          <p:cNvSpPr txBox="1">
            <a:spLocks noGrp="1"/>
          </p:cNvSpPr>
          <p:nvPr>
            <p:ph type="subTitle" idx="1"/>
          </p:nvPr>
        </p:nvSpPr>
        <p:spPr>
          <a:xfrm>
            <a:off x="1703800" y="299280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4"/>
          <p:cNvSpPr/>
          <p:nvPr/>
        </p:nvSpPr>
        <p:spPr>
          <a:xfrm flipH="1">
            <a:off x="6710401" y="27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/>
          <p:nvPr/>
        </p:nvSpPr>
        <p:spPr>
          <a:xfrm>
            <a:off x="8395088" y="748788"/>
            <a:ext cx="748800" cy="7488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646300" y="0"/>
            <a:ext cx="748800" cy="7488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8395088" y="0"/>
            <a:ext cx="748800" cy="7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5"/>
          <p:cNvSpPr txBox="1">
            <a:spLocks noGrp="1"/>
          </p:cNvSpPr>
          <p:nvPr>
            <p:ph type="ctrTitle"/>
          </p:nvPr>
        </p:nvSpPr>
        <p:spPr>
          <a:xfrm>
            <a:off x="497962" y="926984"/>
            <a:ext cx="379337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Holographic Augmented Reality Interface for Visualizing of MRI Data and Planning of Neurosurgical Procedures</a:t>
            </a:r>
            <a:endParaRPr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2" name="Google Shape;552;p25"/>
          <p:cNvSpPr txBox="1">
            <a:spLocks noGrp="1"/>
          </p:cNvSpPr>
          <p:nvPr>
            <p:ph type="subTitle" idx="1"/>
          </p:nvPr>
        </p:nvSpPr>
        <p:spPr>
          <a:xfrm>
            <a:off x="169643" y="3190216"/>
            <a:ext cx="286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 Guide: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Jikku Thomas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Assistant Professor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 of CSE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3" name="Google Shape;553;p25"/>
          <p:cNvSpPr/>
          <p:nvPr/>
        </p:nvSpPr>
        <p:spPr>
          <a:xfrm>
            <a:off x="698324" y="1321167"/>
            <a:ext cx="540900" cy="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25"/>
          <p:cNvPicPr preferRelativeResize="0"/>
          <p:nvPr/>
        </p:nvPicPr>
        <p:blipFill>
          <a:blip r:embed="rId3"/>
          <a:srcRect l="19939" r="19939"/>
          <a:stretch/>
        </p:blipFill>
        <p:spPr>
          <a:xfrm>
            <a:off x="4500463" y="0"/>
            <a:ext cx="4643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C755D-7D46-36A7-D7D0-7161B79E2D13}"/>
              </a:ext>
            </a:extLst>
          </p:cNvPr>
          <p:cNvSpPr txBox="1"/>
          <p:nvPr/>
        </p:nvSpPr>
        <p:spPr>
          <a:xfrm>
            <a:off x="3144053" y="3256768"/>
            <a:ext cx="1208985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Aiswarya Raju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S7 CSE 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SJC19CS007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38"/>
          <p:cNvPicPr preferRelativeResize="0"/>
          <p:nvPr/>
        </p:nvPicPr>
        <p:blipFill rotWithShape="1">
          <a:blip r:embed="rId3">
            <a:alphaModFix/>
          </a:blip>
          <a:srcRect r="16784"/>
          <a:stretch/>
        </p:blipFill>
        <p:spPr>
          <a:xfrm>
            <a:off x="0" y="1300"/>
            <a:ext cx="3225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3798450" y="186874"/>
            <a:ext cx="4764900" cy="96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Holographic Augmented Reality(HAR) Platform</a:t>
            </a:r>
            <a:endParaRPr dirty="0"/>
          </a:p>
        </p:txBody>
      </p:sp>
      <p:grpSp>
        <p:nvGrpSpPr>
          <p:cNvPr id="811" name="Google Shape;811;p38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812" name="Google Shape;812;p38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8"/>
          <p:cNvSpPr txBox="1">
            <a:spLocks noGrp="1"/>
          </p:cNvSpPr>
          <p:nvPr>
            <p:ph type="subTitle" idx="8"/>
          </p:nvPr>
        </p:nvSpPr>
        <p:spPr>
          <a:xfrm>
            <a:off x="3798450" y="1922120"/>
            <a:ext cx="5140500" cy="2224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What is HAR?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i="0" u="none" strike="noStrike" baseline="0" dirty="0">
                <a:solidFill>
                  <a:srgbClr val="131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 is an enhancement of real-world computer-generated information. Using AR glasses, the user sees the environment he/she is in and the glasses display holograms </a:t>
            </a:r>
            <a:r>
              <a:rPr lang="en-IN" sz="1800" b="0" i="0" u="none" strike="noStrike" baseline="0" dirty="0">
                <a:solidFill>
                  <a:srgbClr val="131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harmonizing with the setting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8" name="Google Shape;828;p38"/>
          <p:cNvSpPr/>
          <p:nvPr/>
        </p:nvSpPr>
        <p:spPr>
          <a:xfrm>
            <a:off x="3666175" y="4921545"/>
            <a:ext cx="540900" cy="2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8022450" y="1188116"/>
            <a:ext cx="540900" cy="2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4031100" y="194655"/>
            <a:ext cx="540900" cy="2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3871294" y="1894820"/>
            <a:ext cx="540900" cy="2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D3D6-6830-4026-BB5A-72867585CBD1}"/>
              </a:ext>
            </a:extLst>
          </p:cNvPr>
          <p:cNvSpPr txBox="1"/>
          <p:nvPr/>
        </p:nvSpPr>
        <p:spPr>
          <a:xfrm>
            <a:off x="8786813" y="479345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0A20D4-99F5-9EFB-E4EB-953E2906F239}"/>
              </a:ext>
            </a:extLst>
          </p:cNvPr>
          <p:cNvSpPr/>
          <p:nvPr/>
        </p:nvSpPr>
        <p:spPr>
          <a:xfrm>
            <a:off x="6293643" y="2193131"/>
            <a:ext cx="2671763" cy="23717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the HAR interface work?</a:t>
            </a:r>
            <a:endParaRPr dirty="0"/>
          </a:p>
        </p:txBody>
      </p:sp>
      <p:sp>
        <p:nvSpPr>
          <p:cNvPr id="612" name="Google Shape;612;p30"/>
          <p:cNvSpPr txBox="1">
            <a:spLocks noGrp="1"/>
          </p:cNvSpPr>
          <p:nvPr>
            <p:ph type="subTitle" idx="1"/>
          </p:nvPr>
        </p:nvSpPr>
        <p:spPr>
          <a:xfrm>
            <a:off x="713099" y="1480722"/>
            <a:ext cx="4730439" cy="338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" sz="1600" dirty="0"/>
              <a:t>HAR interface is implemented using Microsoft HoloLens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chemeClr val="dk1"/>
                </a:solidFill>
              </a:rPr>
              <a:t>What is HoloLens?</a:t>
            </a:r>
          </a:p>
          <a:p>
            <a:pPr marL="438150" indent="-285750" algn="l">
              <a:buFont typeface="Wingdings" panose="05000000000000000000" pitchFamily="2" charset="2"/>
              <a:buChar char="Ø"/>
            </a:pPr>
            <a:r>
              <a:rPr lang="en-IN" sz="1600" b="0" i="0" u="none" strike="noStrike" baseline="0" dirty="0">
                <a:solidFill>
                  <a:srgbClr val="131413"/>
                </a:solidFill>
              </a:rPr>
              <a:t>It is a device </a:t>
            </a:r>
            <a:r>
              <a:rPr lang="en-US" sz="1600" b="0" i="0" u="none" strike="noStrike" baseline="0" dirty="0">
                <a:solidFill>
                  <a:srgbClr val="131413"/>
                </a:solidFill>
              </a:rPr>
              <a:t>resembling goggles with a built-in battery,  microcomputer, cameras, microphone, speakers, and holographic </a:t>
            </a:r>
            <a:r>
              <a:rPr lang="en-IN" sz="1600" b="0" i="0" u="none" strike="noStrike" baseline="0" dirty="0">
                <a:solidFill>
                  <a:srgbClr val="131413"/>
                </a:solidFill>
              </a:rPr>
              <a:t>projectors.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rgbClr val="131413"/>
                </a:solidFill>
              </a:rPr>
              <a:t>Installed depth cameras analyze the entire environment around the user and the microcomputer decides on a way of displaying a hologram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1D35A-8264-F2CE-B762-B77ED4C5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3" t="14247" r="20222"/>
          <a:stretch/>
        </p:blipFill>
        <p:spPr>
          <a:xfrm>
            <a:off x="6550817" y="1844189"/>
            <a:ext cx="2157414" cy="1954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E945A-3D80-C9BE-D446-314C681991A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2"/>
          </p:nvPr>
        </p:nvSpPr>
        <p:spPr>
          <a:xfrm>
            <a:off x="489656" y="1368862"/>
            <a:ext cx="4836319" cy="1008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system’s computational component was deployed 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two-CPU fashion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HoloLens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 PC(Host PC)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sz="1400" dirty="0">
              <a:latin typeface="+mn-lt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sz="1400" dirty="0">
              <a:latin typeface="+mn-lt"/>
            </a:endParaRPr>
          </a:p>
        </p:txBody>
      </p:sp>
      <p:pic>
        <p:nvPicPr>
          <p:cNvPr id="672" name="Google Shape;672;p33"/>
          <p:cNvPicPr preferRelativeResize="0"/>
          <p:nvPr/>
        </p:nvPicPr>
        <p:blipFill rotWithShape="1">
          <a:blip r:embed="rId3">
            <a:alphaModFix/>
          </a:blip>
          <a:srcRect l="6657" t="4170" r="33207" b="4170"/>
          <a:stretch/>
        </p:blipFill>
        <p:spPr>
          <a:xfrm>
            <a:off x="6183494" y="538112"/>
            <a:ext cx="2470850" cy="40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3"/>
          <p:cNvSpPr txBox="1">
            <a:spLocks noGrp="1"/>
          </p:cNvSpPr>
          <p:nvPr>
            <p:ph type="title"/>
          </p:nvPr>
        </p:nvSpPr>
        <p:spPr>
          <a:xfrm>
            <a:off x="848830" y="471346"/>
            <a:ext cx="3937481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used in HAR</a:t>
            </a:r>
            <a:endParaRPr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45A33-B925-F17C-CA22-F71FB0D9D74F}"/>
              </a:ext>
            </a:extLst>
          </p:cNvPr>
          <p:cNvSpPr txBox="1"/>
          <p:nvPr/>
        </p:nvSpPr>
        <p:spPr>
          <a:xfrm>
            <a:off x="698455" y="2466340"/>
            <a:ext cx="441872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 of the Host-PC,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adopted to address the limited capabilities 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HoloLens Processor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 PC enables real-time 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manipulation of the HAR scene based on a computational framework, called the Framework for Interactive Immersion into Imaging Data (FI3D)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E2AE0-725C-9AFE-6B53-80C2F169FF4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"/>
          <p:cNvSpPr txBox="1">
            <a:spLocks noGrp="1"/>
          </p:cNvSpPr>
          <p:nvPr>
            <p:ph type="title"/>
          </p:nvPr>
        </p:nvSpPr>
        <p:spPr>
          <a:xfrm>
            <a:off x="3703397" y="309294"/>
            <a:ext cx="17372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718" name="Google Shape;718;p35"/>
          <p:cNvSpPr txBox="1">
            <a:spLocks noGrp="1"/>
          </p:cNvSpPr>
          <p:nvPr>
            <p:ph type="subTitle" idx="1"/>
          </p:nvPr>
        </p:nvSpPr>
        <p:spPr>
          <a:xfrm>
            <a:off x="717200" y="2065768"/>
            <a:ext cx="2280900" cy="1644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Input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Module</a:t>
            </a:r>
            <a:endParaRPr sz="1800" dirty="0"/>
          </a:p>
        </p:txBody>
      </p:sp>
      <p:sp>
        <p:nvSpPr>
          <p:cNvPr id="719" name="Google Shape;719;p35"/>
          <p:cNvSpPr txBox="1">
            <a:spLocks noGrp="1"/>
          </p:cNvSpPr>
          <p:nvPr>
            <p:ph type="subTitle" idx="2"/>
          </p:nvPr>
        </p:nvSpPr>
        <p:spPr>
          <a:xfrm>
            <a:off x="3433600" y="2065768"/>
            <a:ext cx="2280900" cy="1644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Rendering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Module</a:t>
            </a:r>
            <a:endParaRPr sz="18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3"/>
          </p:nvPr>
        </p:nvSpPr>
        <p:spPr>
          <a:xfrm>
            <a:off x="6274490" y="2065768"/>
            <a:ext cx="2280900" cy="1644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Communication Module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72D37-2B69-0DC9-7430-F377BE197CEC}"/>
              </a:ext>
            </a:extLst>
          </p:cNvPr>
          <p:cNvSpPr txBox="1"/>
          <p:nvPr/>
        </p:nvSpPr>
        <p:spPr>
          <a:xfrm>
            <a:off x="650081" y="1635918"/>
            <a:ext cx="4302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Host-PC is composed of three primary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0EAC-056A-250B-8807-845BDE33D25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893" y="4841"/>
            <a:ext cx="4279107" cy="513865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100050" y="251392"/>
            <a:ext cx="2808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Input Module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292893" y="1544777"/>
            <a:ext cx="4279107" cy="212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800"/>
              </a:spcAft>
              <a:buSzPts val="1100"/>
            </a:pP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input module receives data from either a storage device and/or directly from the MRI scanner via a dedicated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TCP/IP connection</a:t>
            </a:r>
          </a:p>
          <a:p>
            <a:pPr marL="285750" indent="-285750">
              <a:spcAft>
                <a:spcPts val="8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module extracts spatial information from the corresponding DICOM header</a:t>
            </a:r>
          </a:p>
          <a:p>
            <a:pPr marL="285750" indent="-285750">
              <a:spcAft>
                <a:spcPts val="8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extracted information is then fed to the rendering module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32A58-09F2-C95F-2CA4-D510E38B3D54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C57E6-8F31-5934-06A4-C8B1D0D67C2F}"/>
              </a:ext>
            </a:extLst>
          </p:cNvPr>
          <p:cNvSpPr txBox="1"/>
          <p:nvPr/>
        </p:nvSpPr>
        <p:spPr>
          <a:xfrm>
            <a:off x="719319" y="4858806"/>
            <a:ext cx="3395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DICOM – Digital Imaging &amp; Communications in Medicine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5" name="Google Shape;7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893" y="0"/>
            <a:ext cx="4279107" cy="513865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950119" y="282677"/>
            <a:ext cx="3679031" cy="855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Rendering</a:t>
            </a:r>
            <a:r>
              <a:rPr lang="en" sz="2800" dirty="0"/>
              <a:t> Module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292893" y="1544777"/>
            <a:ext cx="4279107" cy="212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Consists of three operation</a:t>
            </a:r>
          </a:p>
          <a:p>
            <a:pPr marL="0" indent="0">
              <a:buSzPts val="1100"/>
              <a:buNone/>
            </a:pP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IN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Segmentation </a:t>
            </a:r>
          </a:p>
          <a:p>
            <a:pPr marL="0" indent="0"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ii) Rendering</a:t>
            </a:r>
          </a:p>
          <a:p>
            <a:pPr marL="0" indent="0">
              <a:buSzPts val="1100"/>
              <a:buNone/>
            </a:pP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iii) Classification</a:t>
            </a:r>
          </a:p>
          <a:p>
            <a:pPr marL="285750" indent="-285750"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 is the process of partitioning a digital image into multiple image segments</a:t>
            </a:r>
          </a:p>
          <a:p>
            <a:pPr marL="285750" indent="-285750">
              <a:buSzPts val="1100"/>
            </a:pPr>
            <a:r>
              <a:rPr lang="en-IN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Rendering generates two-dimensional or three-dimensional image</a:t>
            </a:r>
          </a:p>
          <a:p>
            <a:pPr marL="285750" indent="-285750">
              <a:buSzPts val="1100"/>
            </a:pPr>
            <a:endParaRPr lang="en-IN"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ts val="1100"/>
            </a:pPr>
            <a:endParaRPr lang="en-IN"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F9BFF-DBAC-6DEC-5EE1-4C3E123A77D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4954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5" name="Google Shape;725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4957763" y="1012217"/>
            <a:ext cx="4186237" cy="335849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00125" y="282677"/>
            <a:ext cx="3679031" cy="855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Communication Module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292893" y="1544777"/>
            <a:ext cx="4964907" cy="3455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Manages the connection and interaction between Host-PC and HoloLens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HoloLens constantly sends its current status by translating the gestures into a request message formatted in JSON and sent to the Host-PC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Host PC decodes the JSON string, performs the required tasks, and transmits the process’s result to HoloLens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94F8F-DE2E-0923-7843-6BF5D3BA8F79}"/>
              </a:ext>
            </a:extLst>
          </p:cNvPr>
          <p:cNvSpPr txBox="1"/>
          <p:nvPr/>
        </p:nvSpPr>
        <p:spPr>
          <a:xfrm>
            <a:off x="607219" y="4860823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 - JavaScript Object 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405C-923A-65F1-9411-CDC08E2FECE3}"/>
              </a:ext>
            </a:extLst>
          </p:cNvPr>
          <p:cNvSpPr txBox="1"/>
          <p:nvPr/>
        </p:nvSpPr>
        <p:spPr>
          <a:xfrm>
            <a:off x="8760562" y="48608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9509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"/>
          <p:cNvSpPr/>
          <p:nvPr/>
        </p:nvSpPr>
        <p:spPr>
          <a:xfrm>
            <a:off x="5747575" y="912638"/>
            <a:ext cx="2179500" cy="572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title"/>
          </p:nvPr>
        </p:nvSpPr>
        <p:spPr>
          <a:xfrm>
            <a:off x="1734525" y="223907"/>
            <a:ext cx="6693694" cy="1096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Communication of Host-PC and HoloLens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9A0EBA-63B7-49FB-8B68-BD688983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1607" y="1766367"/>
            <a:ext cx="8015187" cy="1917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247B6E-C9BC-FB59-CB96-8F60EDAA267B}"/>
              </a:ext>
            </a:extLst>
          </p:cNvPr>
          <p:cNvSpPr txBox="1"/>
          <p:nvPr/>
        </p:nvSpPr>
        <p:spPr>
          <a:xfrm>
            <a:off x="1521619" y="3683523"/>
            <a:ext cx="5414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i="1" dirty="0">
                <a:latin typeface="Muli"/>
              </a:rPr>
              <a:t>T</a:t>
            </a:r>
            <a:r>
              <a:rPr lang="en-IN" sz="1200" b="0" i="1" u="none" strike="noStrike" baseline="0" dirty="0">
                <a:latin typeface="Muli"/>
              </a:rPr>
              <a:t>he communication of the </a:t>
            </a:r>
            <a:r>
              <a:rPr lang="en-US" sz="1200" b="0" i="1" u="none" strike="noStrike" baseline="0" dirty="0">
                <a:latin typeface="Muli"/>
              </a:rPr>
              <a:t>Host-PC (left dashed box) and HoloLens (right dashed box)</a:t>
            </a:r>
            <a:endParaRPr lang="en-IN" sz="1200" i="1" dirty="0">
              <a:latin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0159-E70D-8191-6E1C-EB47BB33130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3149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"/>
          <p:cNvSpPr/>
          <p:nvPr/>
        </p:nvSpPr>
        <p:spPr>
          <a:xfrm>
            <a:off x="5747575" y="912638"/>
            <a:ext cx="2179500" cy="572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title"/>
          </p:nvPr>
        </p:nvSpPr>
        <p:spPr>
          <a:xfrm>
            <a:off x="2720494" y="127294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Architecture of HAR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9A0EBA-63B7-49FB-8B68-BD688983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" y="1485338"/>
            <a:ext cx="8015187" cy="24792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247B6E-C9BC-FB59-CB96-8F60EDAA267B}"/>
              </a:ext>
            </a:extLst>
          </p:cNvPr>
          <p:cNvSpPr txBox="1"/>
          <p:nvPr/>
        </p:nvSpPr>
        <p:spPr>
          <a:xfrm>
            <a:off x="1708075" y="3964552"/>
            <a:ext cx="5727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1" u="none" strike="noStrike" baseline="0" dirty="0">
                <a:latin typeface="Muli"/>
              </a:rPr>
              <a:t>The architecture of the HAR computational core depicting its modules and their interconnectivity</a:t>
            </a:r>
            <a:endParaRPr lang="en-IN" sz="1100" i="1" dirty="0">
              <a:latin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00E8E-7734-F57C-A007-E9DE6F266937}"/>
              </a:ext>
            </a:extLst>
          </p:cNvPr>
          <p:cNvSpPr txBox="1"/>
          <p:nvPr/>
        </p:nvSpPr>
        <p:spPr>
          <a:xfrm>
            <a:off x="8781993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83540" y="175094"/>
            <a:ext cx="7029450" cy="855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Inherent Coordinate System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292893" y="1030983"/>
            <a:ext cx="8379620" cy="3969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calculations, segmentations and objects in the holographic scene are relative to the MRI scanner coordinate system.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Inherent coordinate system is an essential feature for three reasons: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MRI represents real space for the interventionists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ii) Selected targeted structures to become relative to the operating room space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iii) Any area selected in the holographic space for additional scanning can immediately be sent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to the MRI scanner for updated data collection 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presented studies were performed by accessing pre-acquired MRI data sets using the coordinate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6641D-A21D-3AFC-B3E3-E6AFA2BF5903}"/>
              </a:ext>
            </a:extLst>
          </p:cNvPr>
          <p:cNvSpPr txBox="1"/>
          <p:nvPr/>
        </p:nvSpPr>
        <p:spPr>
          <a:xfrm>
            <a:off x="8760562" y="48467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8230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Outcome</a:t>
            </a:r>
            <a:endParaRPr dirty="0"/>
          </a:p>
        </p:txBody>
      </p:sp>
      <p:sp>
        <p:nvSpPr>
          <p:cNvPr id="563" name="Google Shape;563;p26"/>
          <p:cNvSpPr txBox="1">
            <a:spLocks noGrp="1"/>
          </p:cNvSpPr>
          <p:nvPr>
            <p:ph type="body" idx="1"/>
          </p:nvPr>
        </p:nvSpPr>
        <p:spPr>
          <a:xfrm>
            <a:off x="363255" y="1282075"/>
            <a:ext cx="806764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5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CO1 : Identify academic documents from the literature which are related to her/his areas of interest (Cognitive knowledge level: Apply)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CO2 : Read and apprehend an academic document from the literature which is related to her/ his areas of interest (Cognitive knowledge level: Analyze)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CO3 : Prepare a presentation about an academic document (Cognitive knowledge level: Create)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CO4 : Give a presentation about an academic document (Cognitive knowledge level: Apply)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CO5 : Prepare a technical report (Cognitive knowledge level: 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50367-CCFD-469A-B5E7-B5F74311DD5B}"/>
              </a:ext>
            </a:extLst>
          </p:cNvPr>
          <p:cNvSpPr txBox="1"/>
          <p:nvPr/>
        </p:nvSpPr>
        <p:spPr>
          <a:xfrm>
            <a:off x="8724379" y="479510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5EDD9-9B86-E72F-2F20-4DF778F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04" y="380919"/>
            <a:ext cx="7347384" cy="4381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1087B-9732-5205-55CE-4CA1437C9EB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7414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"/>
          <p:cNvSpPr txBox="1"/>
          <p:nvPr/>
        </p:nvSpPr>
        <p:spPr>
          <a:xfrm>
            <a:off x="371475" y="2226262"/>
            <a:ext cx="2500313" cy="96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Operator-controlled functionalities of the HAR using MRI and</a:t>
            </a:r>
          </a:p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renderings of segmented structures from a healthy subject.</a:t>
            </a:r>
            <a:endParaRPr sz="1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939FF-FEBF-DA64-FBD0-342889EB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05" y="328612"/>
            <a:ext cx="5875867" cy="4623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CA6F5-A013-D96C-B9E0-6F4C0BD8A426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9677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9B5791-4A0B-D7C8-C773-64C4442F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5" y="176079"/>
            <a:ext cx="5459005" cy="4791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B1AD2F-4AA7-C804-5A5C-2DA076C3DA7A}"/>
              </a:ext>
            </a:extLst>
          </p:cNvPr>
          <p:cNvSpPr txBox="1"/>
          <p:nvPr/>
        </p:nvSpPr>
        <p:spPr>
          <a:xfrm>
            <a:off x="6036468" y="1986974"/>
            <a:ext cx="27360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example holographic output of a meningioma patient showing the blood vessels, meningioma, and patient skin extracted from the MRI data set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37012-393B-2EB8-E07D-4C31299BBC1C}"/>
              </a:ext>
            </a:extLst>
          </p:cNvPr>
          <p:cNvSpPr txBox="1"/>
          <p:nvPr/>
        </p:nvSpPr>
        <p:spPr>
          <a:xfrm>
            <a:off x="8760562" y="48135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84743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1"/>
          <p:cNvSpPr txBox="1">
            <a:spLocks noGrp="1"/>
          </p:cNvSpPr>
          <p:nvPr>
            <p:ph type="title"/>
          </p:nvPr>
        </p:nvSpPr>
        <p:spPr>
          <a:xfrm>
            <a:off x="463069" y="235068"/>
            <a:ext cx="4887573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 &amp; Safety Control</a:t>
            </a:r>
            <a:endParaRPr dirty="0"/>
          </a:p>
        </p:txBody>
      </p:sp>
      <p:pic>
        <p:nvPicPr>
          <p:cNvPr id="890" name="Google Shape;8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74" y="539400"/>
            <a:ext cx="2830220" cy="40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41"/>
          <p:cNvSpPr/>
          <p:nvPr/>
        </p:nvSpPr>
        <p:spPr>
          <a:xfrm>
            <a:off x="5600675" y="3141276"/>
            <a:ext cx="1462800" cy="14628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1"/>
          <p:cNvSpPr txBox="1">
            <a:spLocks noGrp="1"/>
          </p:cNvSpPr>
          <p:nvPr>
            <p:ph type="subTitle" idx="2"/>
          </p:nvPr>
        </p:nvSpPr>
        <p:spPr>
          <a:xfrm>
            <a:off x="463068" y="1194961"/>
            <a:ext cx="4887574" cy="357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of a stereotactic access trajectory entails two steps</a:t>
            </a:r>
          </a:p>
          <a:p>
            <a:pPr marL="0" lvl="0" indent="0" rtl="0">
              <a:spcBef>
                <a:spcPts val="0"/>
              </a:spcBef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i) Selecting the target point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ii) Interactively setting the trajectory to this point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planning, the software continuously runs two tests.</a:t>
            </a:r>
          </a:p>
          <a:p>
            <a:pPr marL="285750" lvl="0" indent="-285750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as the operator adjusts the orientation of the trajectory </a:t>
            </a:r>
          </a:p>
          <a:p>
            <a:pPr marL="0" lvl="0" indent="0" rtl="0">
              <a:spcBef>
                <a:spcPts val="0"/>
              </a:spcBef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a) a collision module check is conducted</a:t>
            </a:r>
          </a:p>
          <a:p>
            <a:pPr marL="0" lvl="0" indent="0" rtl="0">
              <a:spcBef>
                <a:spcPts val="0"/>
              </a:spcBef>
            </a:pP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b) if a warning occurs, the software updates all </a:t>
            </a:r>
          </a:p>
          <a:p>
            <a:pPr marL="0" lvl="0" indent="0" rtl="0">
              <a:spcBef>
                <a:spcPts val="0"/>
              </a:spcBef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v</a:t>
            </a: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ital structures in the hologram as well as on 2D                     	virtual display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97F8A-4C0E-4F93-C863-A53D4292EFB7}"/>
              </a:ext>
            </a:extLst>
          </p:cNvPr>
          <p:cNvSpPr txBox="1"/>
          <p:nvPr/>
        </p:nvSpPr>
        <p:spPr>
          <a:xfrm>
            <a:off x="8760562" y="482588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61074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83540" y="175094"/>
            <a:ext cx="7029450" cy="855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Testing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292893" y="1030983"/>
            <a:ext cx="8379620" cy="3969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sets of studies were performed :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Ergonomics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ii) Assessment of protocols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iii) Characterizing system latencies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Certain conditions were followed such as :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lighting conditions were optimized in pilot tests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ii) User need to wear the HoloLens continuously and not remove it</a:t>
            </a:r>
          </a:p>
          <a:p>
            <a:pPr marL="285750" indent="-285750">
              <a:spcAft>
                <a:spcPts val="600"/>
              </a:spcAft>
              <a:buSzPts val="1100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of the system further included the evaluation of possible workflows to 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perform neurosurgical needle-based interventions.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B4EF9-E16E-CAD1-6ABB-6A72AE2BD3A7}"/>
              </a:ext>
            </a:extLst>
          </p:cNvPr>
          <p:cNvSpPr txBox="1"/>
          <p:nvPr/>
        </p:nvSpPr>
        <p:spPr>
          <a:xfrm>
            <a:off x="8760562" y="48467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4710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Results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EC6A3-DEBC-0860-F544-03E66A2E2773}"/>
              </a:ext>
            </a:extLst>
          </p:cNvPr>
          <p:cNvSpPr txBox="1"/>
          <p:nvPr/>
        </p:nvSpPr>
        <p:spPr>
          <a:xfrm>
            <a:off x="713100" y="1393031"/>
            <a:ext cx="7537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holographic AR visualization was subjectively found to be superior over desktop-based volume rendering in regard to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3D appreciation of the spatial relationship of segmented structures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ii) detection and collision avoidance of critical structures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iii) ergonomics and ease in selecting a trajectory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D01E8-C4A4-A269-DB2E-069470C4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4" y="2830786"/>
            <a:ext cx="8136731" cy="2069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B94EF-EBF7-9788-9D38-365D3BE373CC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0"/>
          <p:cNvSpPr/>
          <p:nvPr/>
        </p:nvSpPr>
        <p:spPr>
          <a:xfrm>
            <a:off x="0" y="0"/>
            <a:ext cx="29967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9FD98B-9B81-87E4-B876-A0FF1A0B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350" y="209281"/>
            <a:ext cx="1644337" cy="572700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A7C04-DED5-2E54-A17C-D445A997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744" y="650081"/>
            <a:ext cx="4821047" cy="4236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9CA95-2FC3-DD36-3D26-9B2C5635922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6"/>
          <p:cNvSpPr txBox="1">
            <a:spLocks noGrp="1"/>
          </p:cNvSpPr>
          <p:nvPr>
            <p:ph type="subTitle" idx="1"/>
          </p:nvPr>
        </p:nvSpPr>
        <p:spPr>
          <a:xfrm>
            <a:off x="4182830" y="1275097"/>
            <a:ext cx="4864385" cy="2847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just"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preliminary qualitative evaluation revealed the holographic visualization of high-resolution 3D MRI data </a:t>
            </a:r>
          </a:p>
          <a:p>
            <a:pPr marL="438150" indent="-285750" algn="just"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an intuitive and interactive perspective of the complex brain vasculature and anatomical structures</a:t>
            </a:r>
          </a:p>
          <a:p>
            <a:pPr marL="438150" indent="-285750" algn="just"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holographic augmented reality interface was implemented for interactive visualization of 3D MRI data and planning trajectories for accessing targeted tissue with straight paths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8" name="Google Shape;1068;p46"/>
          <p:cNvSpPr txBox="1">
            <a:spLocks noGrp="1"/>
          </p:cNvSpPr>
          <p:nvPr>
            <p:ph type="title"/>
          </p:nvPr>
        </p:nvSpPr>
        <p:spPr>
          <a:xfrm>
            <a:off x="4519534" y="521121"/>
            <a:ext cx="37074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1069" name="Google Shape;1069;p46"/>
          <p:cNvPicPr preferRelativeResize="0"/>
          <p:nvPr/>
        </p:nvPicPr>
        <p:blipFill rotWithShape="1">
          <a:blip r:embed="rId3">
            <a:alphaModFix/>
          </a:blip>
          <a:srcRect r="14434"/>
          <a:stretch/>
        </p:blipFill>
        <p:spPr>
          <a:xfrm>
            <a:off x="717200" y="539400"/>
            <a:ext cx="3477850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6"/>
          <p:cNvSpPr/>
          <p:nvPr/>
        </p:nvSpPr>
        <p:spPr>
          <a:xfrm>
            <a:off x="4678502" y="1022569"/>
            <a:ext cx="540900" cy="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6"/>
          <p:cNvSpPr/>
          <p:nvPr/>
        </p:nvSpPr>
        <p:spPr>
          <a:xfrm>
            <a:off x="3713525" y="4122575"/>
            <a:ext cx="481500" cy="4815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6"/>
          <p:cNvSpPr/>
          <p:nvPr/>
        </p:nvSpPr>
        <p:spPr>
          <a:xfrm>
            <a:off x="3232025" y="41225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6"/>
          <p:cNvSpPr/>
          <p:nvPr/>
        </p:nvSpPr>
        <p:spPr>
          <a:xfrm>
            <a:off x="3713525" y="36410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" name="Google Shape;1074;p46"/>
          <p:cNvGrpSpPr/>
          <p:nvPr/>
        </p:nvGrpSpPr>
        <p:grpSpPr>
          <a:xfrm>
            <a:off x="1130830" y="911440"/>
            <a:ext cx="755809" cy="763338"/>
            <a:chOff x="-1042825" y="1873925"/>
            <a:chExt cx="948675" cy="958125"/>
          </a:xfrm>
        </p:grpSpPr>
        <p:sp>
          <p:nvSpPr>
            <p:cNvPr id="1075" name="Google Shape;1075;p4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EF99FE-3489-E9AA-B108-5D353795C085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42054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573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E9ADC-5748-C71F-FCCF-0D9295BEB660}"/>
              </a:ext>
            </a:extLst>
          </p:cNvPr>
          <p:cNvSpPr txBox="1"/>
          <p:nvPr/>
        </p:nvSpPr>
        <p:spPr>
          <a:xfrm>
            <a:off x="771525" y="1219498"/>
            <a:ext cx="787241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Morales Mojica, C.M.,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Velazco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-Garcia, J.D., Pappas, E.P. </a:t>
            </a:r>
            <a:r>
              <a:rPr lang="en-I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Holographic Augmented Reality Interface for Visualizing of MRI Data and Planning of Neurosurgical Procedures. </a:t>
            </a:r>
            <a:r>
              <a:rPr lang="en-I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 Digit Imaging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1014–1025 (2021). https://doi.org/10.1007/s10278-020-00412-3</a:t>
            </a:r>
          </a:p>
          <a:p>
            <a:pPr algn="l">
              <a:spcAft>
                <a:spcPts val="60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nl-NL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Kersten-Oertel M, Gerard IJ, Drouin S, et al: “Towards Augmented </a:t>
            </a:r>
            <a:r>
              <a:rPr lang="en-US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Reality Guided Craniotomy Planning in </a:t>
            </a:r>
            <a:r>
              <a:rPr lang="en-US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Tumour</a:t>
            </a:r>
            <a:r>
              <a:rPr lang="en-US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Resections,” </a:t>
            </a:r>
            <a:r>
              <a:rPr lang="da-DK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Springer, Cham, pp. 163–174, 2016.</a:t>
            </a:r>
          </a:p>
          <a:p>
            <a:pPr algn="l">
              <a:spcAft>
                <a:spcPts val="600"/>
              </a:spcAft>
            </a:pPr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 KH, “The Potential Application of Virtual, Augmented, and Mixed Reality 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Neurourology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,” Int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Neurourol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J, 20(3):169–170, 2016.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Chen AD and Lin SJ, “Discussion: Mixed Reality with HoloLens: Where Virtual Reality Meets Augmented Reality in the Operating Room.,”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Plast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Reconstr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Surg, 140(5):1071–1072, 2017.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Nabavi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A, Gering DT,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Kacher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DF, et al: “Surgical Navigation in the Open MRI,” in Acta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Neurochirurgica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Supplement, 85:121–125, 2003.</a:t>
            </a:r>
            <a:endParaRPr lang="da-D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da-D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[6]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P.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Vávra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Roman, P.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Zonča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Ihnát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Němec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Kumar, N. Habib, A. El-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Gendi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"Recent Development of Augmented Reality in Surgery: A Review", </a:t>
            </a:r>
            <a:r>
              <a:rPr lang="en-I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Healthcare Engineering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2017, Article ID 4574172, 9 pages, 2017. https://doi.org/10.1155/2017/4574172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D6D4E-36FF-4E4F-5632-39807D454A25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6"/>
          <p:cNvSpPr txBox="1">
            <a:spLocks noGrp="1"/>
          </p:cNvSpPr>
          <p:nvPr>
            <p:ph type="title"/>
          </p:nvPr>
        </p:nvSpPr>
        <p:spPr>
          <a:xfrm>
            <a:off x="5078763" y="2571750"/>
            <a:ext cx="37074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Thank You!</a:t>
            </a:r>
            <a:endParaRPr sz="4800" dirty="0"/>
          </a:p>
        </p:txBody>
      </p:sp>
      <p:pic>
        <p:nvPicPr>
          <p:cNvPr id="1069" name="Google Shape;1069;p46"/>
          <p:cNvPicPr preferRelativeResize="0"/>
          <p:nvPr/>
        </p:nvPicPr>
        <p:blipFill rotWithShape="1">
          <a:blip r:embed="rId3">
            <a:alphaModFix/>
          </a:blip>
          <a:srcRect r="14434"/>
          <a:stretch/>
        </p:blipFill>
        <p:spPr>
          <a:xfrm>
            <a:off x="717200" y="539400"/>
            <a:ext cx="3477850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6"/>
          <p:cNvSpPr/>
          <p:nvPr/>
        </p:nvSpPr>
        <p:spPr>
          <a:xfrm>
            <a:off x="5183625" y="2218328"/>
            <a:ext cx="540900" cy="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6"/>
          <p:cNvSpPr/>
          <p:nvPr/>
        </p:nvSpPr>
        <p:spPr>
          <a:xfrm>
            <a:off x="3713525" y="4122575"/>
            <a:ext cx="481500" cy="4815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6"/>
          <p:cNvSpPr/>
          <p:nvPr/>
        </p:nvSpPr>
        <p:spPr>
          <a:xfrm>
            <a:off x="3232025" y="41225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6"/>
          <p:cNvSpPr/>
          <p:nvPr/>
        </p:nvSpPr>
        <p:spPr>
          <a:xfrm>
            <a:off x="3713525" y="36410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" name="Google Shape;1074;p46"/>
          <p:cNvGrpSpPr/>
          <p:nvPr/>
        </p:nvGrpSpPr>
        <p:grpSpPr>
          <a:xfrm>
            <a:off x="1130830" y="911440"/>
            <a:ext cx="755809" cy="763338"/>
            <a:chOff x="-1042825" y="1873925"/>
            <a:chExt cx="948675" cy="958125"/>
          </a:xfrm>
        </p:grpSpPr>
        <p:sp>
          <p:nvSpPr>
            <p:cNvPr id="1075" name="Google Shape;1075;p4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988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7"/>
          <p:cNvSpPr/>
          <p:nvPr/>
        </p:nvSpPr>
        <p:spPr>
          <a:xfrm>
            <a:off x="729900" y="1513225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575" name="Google Shape;575;p27"/>
          <p:cNvSpPr txBox="1">
            <a:spLocks noGrp="1"/>
          </p:cNvSpPr>
          <p:nvPr>
            <p:ph type="title" idx="2"/>
          </p:nvPr>
        </p:nvSpPr>
        <p:spPr>
          <a:xfrm>
            <a:off x="729052" y="1511425"/>
            <a:ext cx="402300" cy="3474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6" name="Google Shape;576;p27"/>
          <p:cNvSpPr txBox="1">
            <a:spLocks noGrp="1"/>
          </p:cNvSpPr>
          <p:nvPr>
            <p:ph type="subTitle" idx="1"/>
          </p:nvPr>
        </p:nvSpPr>
        <p:spPr>
          <a:xfrm>
            <a:off x="1031538" y="1852412"/>
            <a:ext cx="995754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sz="18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568;p27">
            <a:extLst>
              <a:ext uri="{FF2B5EF4-FFF2-40B4-BE49-F238E27FC236}">
                <a16:creationId xmlns:a16="http://schemas.microsoft.com/office/drawing/2014/main" id="{C8BD09B5-657B-8552-8A28-CA4748B8021D}"/>
              </a:ext>
            </a:extLst>
          </p:cNvPr>
          <p:cNvSpPr/>
          <p:nvPr/>
        </p:nvSpPr>
        <p:spPr>
          <a:xfrm>
            <a:off x="2526069" y="1521450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b="1" dirty="0">
                <a:solidFill>
                  <a:schemeClr val="lt1"/>
                </a:solidFill>
              </a:rPr>
              <a:t>        </a:t>
            </a:r>
            <a:endParaRPr lang="en-IN" b="1" dirty="0">
              <a:solidFill>
                <a:schemeClr val="lt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Google Shape;568;p27">
            <a:extLst>
              <a:ext uri="{FF2B5EF4-FFF2-40B4-BE49-F238E27FC236}">
                <a16:creationId xmlns:a16="http://schemas.microsoft.com/office/drawing/2014/main" id="{B561C717-93A4-767D-7E2D-04A512D9E4C4}"/>
              </a:ext>
            </a:extLst>
          </p:cNvPr>
          <p:cNvSpPr/>
          <p:nvPr/>
        </p:nvSpPr>
        <p:spPr>
          <a:xfrm>
            <a:off x="4325838" y="1532462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568;p27">
            <a:extLst>
              <a:ext uri="{FF2B5EF4-FFF2-40B4-BE49-F238E27FC236}">
                <a16:creationId xmlns:a16="http://schemas.microsoft.com/office/drawing/2014/main" id="{277DAA81-461C-A7F1-E7F9-34F68C302AD8}"/>
              </a:ext>
            </a:extLst>
          </p:cNvPr>
          <p:cNvSpPr/>
          <p:nvPr/>
        </p:nvSpPr>
        <p:spPr>
          <a:xfrm>
            <a:off x="6123807" y="1543188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68;p27">
            <a:extLst>
              <a:ext uri="{FF2B5EF4-FFF2-40B4-BE49-F238E27FC236}">
                <a16:creationId xmlns:a16="http://schemas.microsoft.com/office/drawing/2014/main" id="{5BE325B5-FD62-C50B-BED7-43FC8FD89089}"/>
              </a:ext>
            </a:extLst>
          </p:cNvPr>
          <p:cNvSpPr/>
          <p:nvPr/>
        </p:nvSpPr>
        <p:spPr>
          <a:xfrm>
            <a:off x="729900" y="2642976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68;p27">
            <a:extLst>
              <a:ext uri="{FF2B5EF4-FFF2-40B4-BE49-F238E27FC236}">
                <a16:creationId xmlns:a16="http://schemas.microsoft.com/office/drawing/2014/main" id="{A7D097BA-4CE8-39E5-84D7-5D691AD670D2}"/>
              </a:ext>
            </a:extLst>
          </p:cNvPr>
          <p:cNvSpPr/>
          <p:nvPr/>
        </p:nvSpPr>
        <p:spPr>
          <a:xfrm>
            <a:off x="2527869" y="2642976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68;p27">
            <a:extLst>
              <a:ext uri="{FF2B5EF4-FFF2-40B4-BE49-F238E27FC236}">
                <a16:creationId xmlns:a16="http://schemas.microsoft.com/office/drawing/2014/main" id="{3B63936A-9A6A-0CF5-358B-CC8789966D93}"/>
              </a:ext>
            </a:extLst>
          </p:cNvPr>
          <p:cNvSpPr/>
          <p:nvPr/>
        </p:nvSpPr>
        <p:spPr>
          <a:xfrm>
            <a:off x="4325838" y="2642976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68;p27">
            <a:extLst>
              <a:ext uri="{FF2B5EF4-FFF2-40B4-BE49-F238E27FC236}">
                <a16:creationId xmlns:a16="http://schemas.microsoft.com/office/drawing/2014/main" id="{A97219F1-022B-093C-B010-9F183FE202D7}"/>
              </a:ext>
            </a:extLst>
          </p:cNvPr>
          <p:cNvSpPr/>
          <p:nvPr/>
        </p:nvSpPr>
        <p:spPr>
          <a:xfrm>
            <a:off x="6123807" y="2652888"/>
            <a:ext cx="1656308" cy="9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75;p27">
            <a:extLst>
              <a:ext uri="{FF2B5EF4-FFF2-40B4-BE49-F238E27FC236}">
                <a16:creationId xmlns:a16="http://schemas.microsoft.com/office/drawing/2014/main" id="{F56F6BE1-121D-4D26-1696-73445F75832A}"/>
              </a:ext>
            </a:extLst>
          </p:cNvPr>
          <p:cNvSpPr txBox="1">
            <a:spLocks/>
          </p:cNvSpPr>
          <p:nvPr/>
        </p:nvSpPr>
        <p:spPr>
          <a:xfrm>
            <a:off x="2526069" y="1520010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42" name="Google Shape;575;p27">
            <a:extLst>
              <a:ext uri="{FF2B5EF4-FFF2-40B4-BE49-F238E27FC236}">
                <a16:creationId xmlns:a16="http://schemas.microsoft.com/office/drawing/2014/main" id="{2C39F765-3C10-16EF-7074-5B83C8D74D63}"/>
              </a:ext>
            </a:extLst>
          </p:cNvPr>
          <p:cNvSpPr txBox="1">
            <a:spLocks/>
          </p:cNvSpPr>
          <p:nvPr/>
        </p:nvSpPr>
        <p:spPr>
          <a:xfrm>
            <a:off x="4325838" y="1532462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43" name="Google Shape;575;p27">
            <a:extLst>
              <a:ext uri="{FF2B5EF4-FFF2-40B4-BE49-F238E27FC236}">
                <a16:creationId xmlns:a16="http://schemas.microsoft.com/office/drawing/2014/main" id="{2272C325-3D5B-5FF1-75BD-2E23E412BF2C}"/>
              </a:ext>
            </a:extLst>
          </p:cNvPr>
          <p:cNvSpPr txBox="1">
            <a:spLocks/>
          </p:cNvSpPr>
          <p:nvPr/>
        </p:nvSpPr>
        <p:spPr>
          <a:xfrm>
            <a:off x="6123807" y="1521450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44" name="Google Shape;575;p27">
            <a:extLst>
              <a:ext uri="{FF2B5EF4-FFF2-40B4-BE49-F238E27FC236}">
                <a16:creationId xmlns:a16="http://schemas.microsoft.com/office/drawing/2014/main" id="{8DA1AC1B-20DB-91E1-FA2A-9E2BFCBE185C}"/>
              </a:ext>
            </a:extLst>
          </p:cNvPr>
          <p:cNvSpPr txBox="1">
            <a:spLocks/>
          </p:cNvSpPr>
          <p:nvPr/>
        </p:nvSpPr>
        <p:spPr>
          <a:xfrm>
            <a:off x="729052" y="2621125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</a:t>
            </a:r>
          </a:p>
        </p:txBody>
      </p:sp>
      <p:sp>
        <p:nvSpPr>
          <p:cNvPr id="45" name="Google Shape;575;p27">
            <a:extLst>
              <a:ext uri="{FF2B5EF4-FFF2-40B4-BE49-F238E27FC236}">
                <a16:creationId xmlns:a16="http://schemas.microsoft.com/office/drawing/2014/main" id="{D7612E0D-DB7A-211B-43FF-94F09A1EE3A8}"/>
              </a:ext>
            </a:extLst>
          </p:cNvPr>
          <p:cNvSpPr txBox="1">
            <a:spLocks/>
          </p:cNvSpPr>
          <p:nvPr/>
        </p:nvSpPr>
        <p:spPr>
          <a:xfrm>
            <a:off x="2527869" y="2634751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</a:t>
            </a:r>
          </a:p>
        </p:txBody>
      </p:sp>
      <p:sp>
        <p:nvSpPr>
          <p:cNvPr id="46" name="Google Shape;575;p27">
            <a:extLst>
              <a:ext uri="{FF2B5EF4-FFF2-40B4-BE49-F238E27FC236}">
                <a16:creationId xmlns:a16="http://schemas.microsoft.com/office/drawing/2014/main" id="{DD17F0BE-23CA-DBCA-41B3-25EBA5B74260}"/>
              </a:ext>
            </a:extLst>
          </p:cNvPr>
          <p:cNvSpPr txBox="1">
            <a:spLocks/>
          </p:cNvSpPr>
          <p:nvPr/>
        </p:nvSpPr>
        <p:spPr>
          <a:xfrm>
            <a:off x="4325838" y="2642976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</a:t>
            </a:r>
          </a:p>
        </p:txBody>
      </p:sp>
      <p:sp>
        <p:nvSpPr>
          <p:cNvPr id="47" name="Google Shape;575;p27">
            <a:extLst>
              <a:ext uri="{FF2B5EF4-FFF2-40B4-BE49-F238E27FC236}">
                <a16:creationId xmlns:a16="http://schemas.microsoft.com/office/drawing/2014/main" id="{D7E36C0B-CD54-BD17-73C1-06E7CD9AF1C3}"/>
              </a:ext>
            </a:extLst>
          </p:cNvPr>
          <p:cNvSpPr txBox="1">
            <a:spLocks/>
          </p:cNvSpPr>
          <p:nvPr/>
        </p:nvSpPr>
        <p:spPr>
          <a:xfrm>
            <a:off x="6123807" y="2652888"/>
            <a:ext cx="402300" cy="34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</a:p>
        </p:txBody>
      </p:sp>
      <p:sp>
        <p:nvSpPr>
          <p:cNvPr id="48" name="Google Shape;576;p27">
            <a:extLst>
              <a:ext uri="{FF2B5EF4-FFF2-40B4-BE49-F238E27FC236}">
                <a16:creationId xmlns:a16="http://schemas.microsoft.com/office/drawing/2014/main" id="{1E22BFEC-2D01-1EF6-F347-EF525D7AF1D3}"/>
              </a:ext>
            </a:extLst>
          </p:cNvPr>
          <p:cNvSpPr txBox="1">
            <a:spLocks/>
          </p:cNvSpPr>
          <p:nvPr/>
        </p:nvSpPr>
        <p:spPr>
          <a:xfrm>
            <a:off x="2695163" y="1879862"/>
            <a:ext cx="1420667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9" name="Google Shape;576;p27">
            <a:extLst>
              <a:ext uri="{FF2B5EF4-FFF2-40B4-BE49-F238E27FC236}">
                <a16:creationId xmlns:a16="http://schemas.microsoft.com/office/drawing/2014/main" id="{E5C767E8-4CD8-263C-D993-20EA716683EB}"/>
              </a:ext>
            </a:extLst>
          </p:cNvPr>
          <p:cNvSpPr txBox="1">
            <a:spLocks/>
          </p:cNvSpPr>
          <p:nvPr/>
        </p:nvSpPr>
        <p:spPr>
          <a:xfrm>
            <a:off x="4781863" y="1727116"/>
            <a:ext cx="995754" cy="52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System</a:t>
            </a:r>
          </a:p>
        </p:txBody>
      </p:sp>
      <p:sp>
        <p:nvSpPr>
          <p:cNvPr id="50" name="Google Shape;576;p27">
            <a:extLst>
              <a:ext uri="{FF2B5EF4-FFF2-40B4-BE49-F238E27FC236}">
                <a16:creationId xmlns:a16="http://schemas.microsoft.com/office/drawing/2014/main" id="{4689F4A7-A11F-7FA6-EFF5-C2486138CDE4}"/>
              </a:ext>
            </a:extLst>
          </p:cNvPr>
          <p:cNvSpPr txBox="1">
            <a:spLocks/>
          </p:cNvSpPr>
          <p:nvPr/>
        </p:nvSpPr>
        <p:spPr>
          <a:xfrm>
            <a:off x="6526107" y="1716412"/>
            <a:ext cx="1138315" cy="54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System</a:t>
            </a:r>
          </a:p>
        </p:txBody>
      </p:sp>
      <p:sp>
        <p:nvSpPr>
          <p:cNvPr id="51" name="Google Shape;576;p27">
            <a:extLst>
              <a:ext uri="{FF2B5EF4-FFF2-40B4-BE49-F238E27FC236}">
                <a16:creationId xmlns:a16="http://schemas.microsoft.com/office/drawing/2014/main" id="{650503EB-091F-6E0F-1AA6-8F74C9E97CA3}"/>
              </a:ext>
            </a:extLst>
          </p:cNvPr>
          <p:cNvSpPr txBox="1">
            <a:spLocks/>
          </p:cNvSpPr>
          <p:nvPr/>
        </p:nvSpPr>
        <p:spPr>
          <a:xfrm>
            <a:off x="6396319" y="2972838"/>
            <a:ext cx="123299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52" name="Google Shape;576;p27">
            <a:extLst>
              <a:ext uri="{FF2B5EF4-FFF2-40B4-BE49-F238E27FC236}">
                <a16:creationId xmlns:a16="http://schemas.microsoft.com/office/drawing/2014/main" id="{4C85B3EA-D898-33E2-ADDB-CFFB57050900}"/>
              </a:ext>
            </a:extLst>
          </p:cNvPr>
          <p:cNvSpPr txBox="1">
            <a:spLocks/>
          </p:cNvSpPr>
          <p:nvPr/>
        </p:nvSpPr>
        <p:spPr>
          <a:xfrm>
            <a:off x="4728138" y="2971978"/>
            <a:ext cx="995754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n-IN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53" name="Google Shape;576;p27">
            <a:extLst>
              <a:ext uri="{FF2B5EF4-FFF2-40B4-BE49-F238E27FC236}">
                <a16:creationId xmlns:a16="http://schemas.microsoft.com/office/drawing/2014/main" id="{026E653D-0CE2-BB44-4F40-562644E53ECF}"/>
              </a:ext>
            </a:extLst>
          </p:cNvPr>
          <p:cNvSpPr txBox="1">
            <a:spLocks/>
          </p:cNvSpPr>
          <p:nvPr/>
        </p:nvSpPr>
        <p:spPr>
          <a:xfrm>
            <a:off x="2583467" y="2958813"/>
            <a:ext cx="1532363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</p:txBody>
      </p:sp>
      <p:sp>
        <p:nvSpPr>
          <p:cNvPr id="54" name="Google Shape;576;p27">
            <a:extLst>
              <a:ext uri="{FF2B5EF4-FFF2-40B4-BE49-F238E27FC236}">
                <a16:creationId xmlns:a16="http://schemas.microsoft.com/office/drawing/2014/main" id="{0A82C684-BB27-2C5F-9523-5FE2C36FD27E}"/>
              </a:ext>
            </a:extLst>
          </p:cNvPr>
          <p:cNvSpPr txBox="1">
            <a:spLocks/>
          </p:cNvSpPr>
          <p:nvPr/>
        </p:nvSpPr>
        <p:spPr>
          <a:xfrm>
            <a:off x="829888" y="2955794"/>
            <a:ext cx="1515649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95ABBD-3617-5FE6-231F-3C2E53D272A1}"/>
              </a:ext>
            </a:extLst>
          </p:cNvPr>
          <p:cNvSpPr txBox="1"/>
          <p:nvPr/>
        </p:nvSpPr>
        <p:spPr>
          <a:xfrm>
            <a:off x="8718116" y="47849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/>
          <p:nvPr/>
        </p:nvSpPr>
        <p:spPr>
          <a:xfrm>
            <a:off x="1472872" y="647061"/>
            <a:ext cx="6958208" cy="4006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3790187" y="682667"/>
            <a:ext cx="2184727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Abstract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subTitle" idx="1"/>
          </p:nvPr>
        </p:nvSpPr>
        <p:spPr>
          <a:xfrm>
            <a:off x="1561554" y="1385518"/>
            <a:ext cx="6641992" cy="261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Augmented reality has been proposed as a solution to overcome some of the current shortcomings of image-guided neurosurgery</a:t>
            </a: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 generates a HAR scene for planning an access path to the targeted pathology.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 can manipulate the images and perform path planning using voice and gestures.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Immersive experiences can be an unparalleled tool for planning neurosurgical procedures.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3D728-C987-02B1-DB30-EE36504E5220}"/>
              </a:ext>
            </a:extLst>
          </p:cNvPr>
          <p:cNvSpPr txBox="1"/>
          <p:nvPr/>
        </p:nvSpPr>
        <p:spPr>
          <a:xfrm>
            <a:off x="8789416" y="483048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814D5-3E1F-3AF4-5F2D-8C621EB4DE3F}"/>
              </a:ext>
            </a:extLst>
          </p:cNvPr>
          <p:cNvSpPr txBox="1"/>
          <p:nvPr/>
        </p:nvSpPr>
        <p:spPr>
          <a:xfrm>
            <a:off x="3258980" y="4234829"/>
            <a:ext cx="2626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i="1" dirty="0">
                <a:solidFill>
                  <a:schemeClr val="bg1"/>
                </a:solidFill>
              </a:rPr>
              <a:t>HAR – Holographic Augmented Reality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212042" y="604797"/>
            <a:ext cx="24747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64" name="Google Shape;1164;p50"/>
          <p:cNvSpPr txBox="1"/>
          <p:nvPr/>
        </p:nvSpPr>
        <p:spPr>
          <a:xfrm>
            <a:off x="755131" y="1522631"/>
            <a:ext cx="7751400" cy="231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latest development in medical imaging technology focuses on the acquisition of real-time information and data visualization.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 real-time access to 2D or 3D reconstructed images during an ongoing surgery can prove to be crucial.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Real-time access is further enhanced by the introduction of augmented reality (AR)—a fusion of projected computer-generated (CG) images and real environment.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CA5E5-912B-DB7D-DA22-30B4E051C641}"/>
              </a:ext>
            </a:extLst>
          </p:cNvPr>
          <p:cNvSpPr txBox="1"/>
          <p:nvPr/>
        </p:nvSpPr>
        <p:spPr>
          <a:xfrm>
            <a:off x="8789416" y="484757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992982" y="119635"/>
            <a:ext cx="2939087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What is an MRI Scanner?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2" name="Google Shape;632;p31"/>
          <p:cNvSpPr txBox="1">
            <a:spLocks noGrp="1"/>
          </p:cNvSpPr>
          <p:nvPr>
            <p:ph type="subTitle" idx="1"/>
          </p:nvPr>
        </p:nvSpPr>
        <p:spPr>
          <a:xfrm>
            <a:off x="308811" y="1328738"/>
            <a:ext cx="4091735" cy="350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test that creates clear images of the structures inside your body using a large magnet, radio waves and a computer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Healthcare providers use MRIs to evaluate, diagnose and monitor several different medical conditions.</a:t>
            </a:r>
          </a:p>
          <a:p>
            <a:pPr marL="171450" indent="-171450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magnetic field temporarily realigns water molecules in your body. Radio waves cause these aligned atoms to produce faint signals, which are used to create cross-sectional MRI images like slices in a loaf of bread.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MRI – Open and Closed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D2CD7-13E3-B717-5C15-F0944AB699D2}"/>
              </a:ext>
            </a:extLst>
          </p:cNvPr>
          <p:cNvSpPr/>
          <p:nvPr/>
        </p:nvSpPr>
        <p:spPr>
          <a:xfrm>
            <a:off x="5000625" y="492919"/>
            <a:ext cx="3736181" cy="4129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541EBE-D8A0-0D70-E8CC-A5111A56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3" y="521494"/>
            <a:ext cx="3350419" cy="4054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A7BBA-B312-330C-3C36-98E2068157EE}"/>
              </a:ext>
            </a:extLst>
          </p:cNvPr>
          <p:cNvSpPr txBox="1"/>
          <p:nvPr/>
        </p:nvSpPr>
        <p:spPr>
          <a:xfrm>
            <a:off x="8736806" y="48291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6"/>
          <p:cNvSpPr/>
          <p:nvPr/>
        </p:nvSpPr>
        <p:spPr>
          <a:xfrm>
            <a:off x="4114800" y="261455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4114800" y="3876650"/>
            <a:ext cx="1262100" cy="1262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924636" y="378831"/>
            <a:ext cx="5602717" cy="94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Challenges in Existing System</a:t>
            </a:r>
            <a:endParaRPr sz="2800"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55974" y="1182363"/>
            <a:ext cx="7348780" cy="3410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600"/>
              </a:spcAft>
              <a:buClr>
                <a:schemeClr val="accent5"/>
              </a:buClr>
            </a:pPr>
            <a:r>
              <a:rPr lang="en-US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MRI guidance offers a vast volume of 3D information, clinical practitioners need to view and plan </a:t>
            </a:r>
            <a:r>
              <a:rPr lang="en-IN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two-dimensional (2D) displays</a:t>
            </a:r>
          </a:p>
          <a:p>
            <a:pPr algn="l">
              <a:spcAft>
                <a:spcPts val="600"/>
              </a:spcAft>
              <a:buClr>
                <a:schemeClr val="accent5"/>
              </a:buClr>
            </a:pPr>
            <a:r>
              <a:rPr lang="en-IN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significant challenge </a:t>
            </a:r>
            <a:r>
              <a:rPr lang="en-US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clinicians is to mentally extract 3D features and their spatial relationships by viewing multiple 2D MRI slices from 3D or multi-slice sets</a:t>
            </a:r>
          </a:p>
          <a:p>
            <a:pPr algn="l">
              <a:spcAft>
                <a:spcPts val="600"/>
              </a:spcAft>
              <a:buClr>
                <a:schemeClr val="accent5"/>
              </a:buClr>
            </a:pPr>
            <a:r>
              <a:rPr lang="en-IN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</a:t>
            </a:r>
            <a:r>
              <a:rPr lang="en-US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complex 3D architecture of the tissue, especially </a:t>
            </a:r>
            <a:r>
              <a:rPr lang="en-IN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considering multi-contrast 3D imaging data sets, is challenging and time-consuming.</a:t>
            </a:r>
          </a:p>
          <a:p>
            <a:pPr algn="l">
              <a:spcAft>
                <a:spcPts val="600"/>
              </a:spcAft>
              <a:buClr>
                <a:schemeClr val="accent5"/>
              </a:buClr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groundbreaking</a:t>
            </a:r>
            <a:r>
              <a:rPr lang="en-IN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rendering techniques have been introduced to enable 3D visualization, but 2D visualization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remains the standard practice.</a:t>
            </a:r>
            <a:endParaRPr lang="en-IN" sz="18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sz="1400" dirty="0">
              <a:solidFill>
                <a:schemeClr val="dk1"/>
              </a:solidFill>
              <a:latin typeface="+mn-lt"/>
            </a:endParaRPr>
          </a:p>
        </p:txBody>
      </p:sp>
      <p:grpSp>
        <p:nvGrpSpPr>
          <p:cNvPr id="732" name="Google Shape;732;p36"/>
          <p:cNvGrpSpPr/>
          <p:nvPr/>
        </p:nvGrpSpPr>
        <p:grpSpPr>
          <a:xfrm>
            <a:off x="7332141" y="3494451"/>
            <a:ext cx="1098661" cy="1109605"/>
            <a:chOff x="-1042825" y="1873925"/>
            <a:chExt cx="948675" cy="958125"/>
          </a:xfrm>
        </p:grpSpPr>
        <p:sp>
          <p:nvSpPr>
            <p:cNvPr id="733" name="Google Shape;733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C5C253-FFC7-A039-0E8A-6A2C14E15736}"/>
              </a:ext>
            </a:extLst>
          </p:cNvPr>
          <p:cNvSpPr txBox="1"/>
          <p:nvPr/>
        </p:nvSpPr>
        <p:spPr>
          <a:xfrm>
            <a:off x="8789416" y="48617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30160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754064" y="287863"/>
            <a:ext cx="33574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612" name="Google Shape;612;p30"/>
          <p:cNvSpPr txBox="1">
            <a:spLocks noGrp="1"/>
          </p:cNvSpPr>
          <p:nvPr>
            <p:ph type="subTitle" idx="1"/>
          </p:nvPr>
        </p:nvSpPr>
        <p:spPr>
          <a:xfrm>
            <a:off x="600075" y="1013487"/>
            <a:ext cx="8058150" cy="3606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latform 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establishes a data and command pipeline that integrates the MRI scanner/data, computational modules for image processing and rendering, and the operator via a holographic 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 interface for performing MRI-guided interventions.</a:t>
            </a:r>
          </a:p>
          <a:p>
            <a:pPr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platform has certain software architecture and computational features selected based on operational needs and criteria set by collaborating clinicians: </a:t>
            </a:r>
          </a:p>
          <a:p>
            <a:pPr marL="152400" indent="0" algn="l">
              <a:spcAft>
                <a:spcPts val="600"/>
              </a:spcAft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(</a:t>
            </a:r>
            <a:r>
              <a:rPr lang="en-US" sz="16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)speed of data access</a:t>
            </a:r>
          </a:p>
          <a:p>
            <a:pPr marL="152400" indent="0" algn="l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(ii) interactive manipulation of images and objects</a:t>
            </a:r>
          </a:p>
          <a:p>
            <a:pPr marL="152400" indent="0" algn="l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(iii) interaction with the system front-end 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hands-free as possible.</a:t>
            </a:r>
          </a:p>
          <a:p>
            <a:pPr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roposed platform’s design expanded upon the concept that the HMD acts as a human and data interface.</a:t>
            </a:r>
          </a:p>
          <a:p>
            <a:pPr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separate processor (the Host PC) performs most of the processing to eliminate latencies and enable efficient </a:t>
            </a:r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  <a:p>
            <a:pPr marL="152400" indent="0" algn="l"/>
            <a:endParaRPr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569C9-A095-7AF2-D759-E95296C1CABC}"/>
              </a:ext>
            </a:extLst>
          </p:cNvPr>
          <p:cNvSpPr txBox="1"/>
          <p:nvPr/>
        </p:nvSpPr>
        <p:spPr>
          <a:xfrm>
            <a:off x="8789416" y="478631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9809E-2067-BF03-19B6-CE047913D0CA}"/>
              </a:ext>
            </a:extLst>
          </p:cNvPr>
          <p:cNvSpPr txBox="1"/>
          <p:nvPr/>
        </p:nvSpPr>
        <p:spPr>
          <a:xfrm>
            <a:off x="3245370" y="4855637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i="1" dirty="0"/>
              <a:t>HMD – Head Mounted Displays</a:t>
            </a:r>
          </a:p>
        </p:txBody>
      </p:sp>
    </p:spTree>
    <p:extLst>
      <p:ext uri="{BB962C8B-B14F-4D97-AF65-F5344CB8AC3E}">
        <p14:creationId xmlns:p14="http://schemas.microsoft.com/office/powerpoint/2010/main" val="165627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46"/>
          <p:cNvGrpSpPr/>
          <p:nvPr/>
        </p:nvGrpSpPr>
        <p:grpSpPr>
          <a:xfrm>
            <a:off x="1130830" y="911440"/>
            <a:ext cx="755809" cy="763338"/>
            <a:chOff x="-1042825" y="1873925"/>
            <a:chExt cx="948675" cy="958125"/>
          </a:xfrm>
        </p:grpSpPr>
        <p:sp>
          <p:nvSpPr>
            <p:cNvPr id="1075" name="Google Shape;1075;p4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46"/>
          <p:cNvSpPr txBox="1">
            <a:spLocks noGrp="1"/>
          </p:cNvSpPr>
          <p:nvPr>
            <p:ph type="title"/>
          </p:nvPr>
        </p:nvSpPr>
        <p:spPr>
          <a:xfrm>
            <a:off x="4948952" y="2487763"/>
            <a:ext cx="37074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Methodology</a:t>
            </a:r>
            <a:endParaRPr sz="4000" dirty="0"/>
          </a:p>
        </p:txBody>
      </p:sp>
      <p:pic>
        <p:nvPicPr>
          <p:cNvPr id="1069" name="Google Shape;1069;p46"/>
          <p:cNvPicPr preferRelativeResize="0"/>
          <p:nvPr/>
        </p:nvPicPr>
        <p:blipFill>
          <a:blip r:embed="rId3"/>
          <a:srcRect l="19353" r="19353"/>
          <a:stretch/>
        </p:blipFill>
        <p:spPr>
          <a:xfrm>
            <a:off x="717175" y="539400"/>
            <a:ext cx="3477850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6"/>
          <p:cNvSpPr/>
          <p:nvPr/>
        </p:nvSpPr>
        <p:spPr>
          <a:xfrm>
            <a:off x="4834450" y="2273838"/>
            <a:ext cx="540900" cy="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6"/>
          <p:cNvSpPr/>
          <p:nvPr/>
        </p:nvSpPr>
        <p:spPr>
          <a:xfrm>
            <a:off x="3713525" y="4122575"/>
            <a:ext cx="481500" cy="4815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6"/>
          <p:cNvSpPr/>
          <p:nvPr/>
        </p:nvSpPr>
        <p:spPr>
          <a:xfrm>
            <a:off x="3232025" y="41225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6"/>
          <p:cNvSpPr/>
          <p:nvPr/>
        </p:nvSpPr>
        <p:spPr>
          <a:xfrm>
            <a:off x="3713525" y="3641075"/>
            <a:ext cx="481500" cy="481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D815F-B8B7-1F41-58EC-6BC9D3658D5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2634F9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1685</Words>
  <Application>Microsoft Office PowerPoint</Application>
  <PresentationFormat>On-screen Show (16:9)</PresentationFormat>
  <Paragraphs>180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Muli</vt:lpstr>
      <vt:lpstr>Wingdings</vt:lpstr>
      <vt:lpstr>Times New Roman</vt:lpstr>
      <vt:lpstr>Montserrat</vt:lpstr>
      <vt:lpstr>Arial</vt:lpstr>
      <vt:lpstr>Surgery Clinical Case by Slidesgo</vt:lpstr>
      <vt:lpstr>A Holographic Augmented Reality Interface for Visualizing of MRI Data and Planning of Neurosurgical Procedures</vt:lpstr>
      <vt:lpstr>Course Outcome</vt:lpstr>
      <vt:lpstr>Contents</vt:lpstr>
      <vt:lpstr>Abstract</vt:lpstr>
      <vt:lpstr>Introduction</vt:lpstr>
      <vt:lpstr>What is an MRI Scanner?</vt:lpstr>
      <vt:lpstr>Challenges in Existing System</vt:lpstr>
      <vt:lpstr>Proposed System</vt:lpstr>
      <vt:lpstr>Methodology</vt:lpstr>
      <vt:lpstr>Holographic Augmented Reality(HAR) Platform</vt:lpstr>
      <vt:lpstr>How does the HAR interface work?</vt:lpstr>
      <vt:lpstr>System used in HAR</vt:lpstr>
      <vt:lpstr>Modules</vt:lpstr>
      <vt:lpstr>Input Module</vt:lpstr>
      <vt:lpstr>Rendering Module</vt:lpstr>
      <vt:lpstr>Communication Module</vt:lpstr>
      <vt:lpstr>Communication of Host-PC and HoloLens</vt:lpstr>
      <vt:lpstr>Architecture of HAR</vt:lpstr>
      <vt:lpstr>Inherent Coordinate System</vt:lpstr>
      <vt:lpstr>PowerPoint Presentation</vt:lpstr>
      <vt:lpstr>PowerPoint Presentation</vt:lpstr>
      <vt:lpstr>PowerPoint Presentation</vt:lpstr>
      <vt:lpstr>Planning &amp; Safety Control</vt:lpstr>
      <vt:lpstr>Testing</vt:lpstr>
      <vt:lpstr>Results</vt:lpstr>
      <vt:lpstr>Results</vt:lpstr>
      <vt:lpstr>Conclusion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Holographic Augmented Reality Interface for Visualizing of MRI Data and Planning of Neurosurgical Procedures</dc:title>
  <dc:creator>Aiswarya Raju</dc:creator>
  <cp:lastModifiedBy>Aiswarya Raju</cp:lastModifiedBy>
  <cp:revision>18</cp:revision>
  <dcterms:modified xsi:type="dcterms:W3CDTF">2022-12-05T04:39:05Z</dcterms:modified>
</cp:coreProperties>
</file>